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Open Sans SemiBold"/>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68CDE5-697C-4F52-898A-0D8EBCA4B93E}">
  <a:tblStyle styleId="{2E68CDE5-697C-4F52-898A-0D8EBCA4B93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OpenSansSemiBo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SemiBold-italic.fntdata"/><Relationship Id="rId50" Type="http://schemas.openxmlformats.org/officeDocument/2006/relationships/font" Target="fonts/OpenSansSemiBold-bold.fntdata"/><Relationship Id="rId53" Type="http://schemas.openxmlformats.org/officeDocument/2006/relationships/font" Target="fonts/OpenSans-regular.fntdata"/><Relationship Id="rId52" Type="http://schemas.openxmlformats.org/officeDocument/2006/relationships/font" Target="fonts/OpenSansSemiBold-boldItalic.fntdata"/><Relationship Id="rId11" Type="http://schemas.openxmlformats.org/officeDocument/2006/relationships/slide" Target="slides/slide4.xml"/><Relationship Id="rId55" Type="http://schemas.openxmlformats.org/officeDocument/2006/relationships/font" Target="fonts/OpenSans-italic.fntdata"/><Relationship Id="rId10" Type="http://schemas.openxmlformats.org/officeDocument/2006/relationships/slide" Target="slides/slide3.xml"/><Relationship Id="rId54" Type="http://schemas.openxmlformats.org/officeDocument/2006/relationships/font" Target="fonts/OpenSans-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Open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2" name="Google Shape;5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6" name="Google Shape;56;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7" name="Google Shape;57;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1" name="Google Shape;6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4" name="Google Shape;64;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5" name="Google Shape;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66" name="Shape 66"/>
        <p:cNvGrpSpPr/>
        <p:nvPr/>
      </p:nvGrpSpPr>
      <p:grpSpPr>
        <a:xfrm>
          <a:off x="0" y="0"/>
          <a:ext cx="0" cy="0"/>
          <a:chOff x="0" y="0"/>
          <a:chExt cx="0" cy="0"/>
        </a:xfrm>
      </p:grpSpPr>
      <p:sp>
        <p:nvSpPr>
          <p:cNvPr id="67" name="Google Shape;6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18"/>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9" name="Shape 69"/>
        <p:cNvGrpSpPr/>
        <p:nvPr/>
      </p:nvGrpSpPr>
      <p:grpSpPr>
        <a:xfrm>
          <a:off x="0" y="0"/>
          <a:ext cx="0" cy="0"/>
          <a:chOff x="0" y="0"/>
          <a:chExt cx="0" cy="0"/>
        </a:xfrm>
      </p:grpSpPr>
      <p:sp>
        <p:nvSpPr>
          <p:cNvPr id="70" name="Google Shape;7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19"/>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72" name="Shape 72"/>
        <p:cNvGrpSpPr/>
        <p:nvPr/>
      </p:nvGrpSpPr>
      <p:grpSpPr>
        <a:xfrm>
          <a:off x="0" y="0"/>
          <a:ext cx="0" cy="0"/>
          <a:chOff x="0" y="0"/>
          <a:chExt cx="0" cy="0"/>
        </a:xfrm>
      </p:grpSpPr>
      <p:sp>
        <p:nvSpPr>
          <p:cNvPr id="73" name="Google Shape;7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20"/>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type="blank">
  <p:cSld name="BLANK">
    <p:spTree>
      <p:nvGrpSpPr>
        <p:cNvPr id="13" name="Shape 13"/>
        <p:cNvGrpSpPr/>
        <p:nvPr/>
      </p:nvGrpSpPr>
      <p:grpSpPr>
        <a:xfrm>
          <a:off x="0" y="0"/>
          <a:ext cx="0" cy="0"/>
          <a:chOff x="0" y="0"/>
          <a:chExt cx="0" cy="0"/>
        </a:xfrm>
      </p:grpSpPr>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3"/>
          <p:cNvSpPr/>
          <p:nvPr/>
        </p:nvSpPr>
        <p:spPr>
          <a:xfrm>
            <a:off x="0" y="329125"/>
            <a:ext cx="69300" cy="753000"/>
          </a:xfrm>
          <a:prstGeom prst="rect">
            <a:avLst/>
          </a:prstGeom>
          <a:solidFill>
            <a:srgbClr val="2D3E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vy" type="blank">
  <p:cSld name="BLANK">
    <p:spTree>
      <p:nvGrpSpPr>
        <p:cNvPr id="79" name="Shape 79"/>
        <p:cNvGrpSpPr/>
        <p:nvPr/>
      </p:nvGrpSpPr>
      <p:grpSpPr>
        <a:xfrm>
          <a:off x="0" y="0"/>
          <a:ext cx="0" cy="0"/>
          <a:chOff x="0" y="0"/>
          <a:chExt cx="0" cy="0"/>
        </a:xfrm>
      </p:grpSpPr>
      <p:sp>
        <p:nvSpPr>
          <p:cNvPr id="80" name="Google Shape;80;p22"/>
          <p:cNvSpPr/>
          <p:nvPr/>
        </p:nvSpPr>
        <p:spPr>
          <a:xfrm>
            <a:off x="0" y="329125"/>
            <a:ext cx="69300" cy="753000"/>
          </a:xfrm>
          <a:prstGeom prst="rect">
            <a:avLst/>
          </a:prstGeom>
          <a:solidFill>
            <a:srgbClr val="2D3E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sp>
        <p:nvSpPr>
          <p:cNvPr id="82" name="Google Shape;82;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3" name="Google Shape;83;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6" name="Google Shape;8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9" name="Google Shape;89;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0" name="Google Shape;9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sp>
        <p:nvSpPr>
          <p:cNvPr id="92" name="Google Shape;9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 name="Google Shape;93;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4" name="Google Shape;94;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5" name="Google Shape;9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 name="Shape 99"/>
        <p:cNvGrpSpPr/>
        <p:nvPr/>
      </p:nvGrpSpPr>
      <p:grpSpPr>
        <a:xfrm>
          <a:off x="0" y="0"/>
          <a:ext cx="0" cy="0"/>
          <a:chOff x="0" y="0"/>
          <a:chExt cx="0" cy="0"/>
        </a:xfrm>
      </p:grpSpPr>
      <p:sp>
        <p:nvSpPr>
          <p:cNvPr id="100" name="Google Shape;100;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1" name="Google Shape;101;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2" name="Google Shape;10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 name="Shape 103"/>
        <p:cNvGrpSpPr/>
        <p:nvPr/>
      </p:nvGrpSpPr>
      <p:grpSpPr>
        <a:xfrm>
          <a:off x="0" y="0"/>
          <a:ext cx="0" cy="0"/>
          <a:chOff x="0" y="0"/>
          <a:chExt cx="0" cy="0"/>
        </a:xfrm>
      </p:grpSpPr>
      <p:sp>
        <p:nvSpPr>
          <p:cNvPr id="104" name="Google Shape;104;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5" name="Google Shape;10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9" name="Google Shape;109;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0" name="Google Shape;110;p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1" name="Google Shape;11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14" name="Google Shape;11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6" name="Shape 16"/>
        <p:cNvGrpSpPr/>
        <p:nvPr/>
      </p:nvGrpSpPr>
      <p:grpSpPr>
        <a:xfrm>
          <a:off x="0" y="0"/>
          <a:ext cx="0" cy="0"/>
          <a:chOff x="0" y="0"/>
          <a:chExt cx="0" cy="0"/>
        </a:xfrm>
      </p:grpSpPr>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4"/>
          <p:cNvSpPr/>
          <p:nvPr/>
        </p:nvSpPr>
        <p:spPr>
          <a:xfrm>
            <a:off x="0" y="329125"/>
            <a:ext cx="69300" cy="753000"/>
          </a:xfrm>
          <a:prstGeom prst="rect">
            <a:avLst/>
          </a:prstGeom>
          <a:solidFill>
            <a:srgbClr val="F43F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7" name="Google Shape;117;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18" name="Google Shape;11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19"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23" name="Shape 123"/>
        <p:cNvGrpSpPr/>
        <p:nvPr/>
      </p:nvGrpSpPr>
      <p:grpSpPr>
        <a:xfrm>
          <a:off x="0" y="0"/>
          <a:ext cx="0" cy="0"/>
          <a:chOff x="0" y="0"/>
          <a:chExt cx="0" cy="0"/>
        </a:xfrm>
      </p:grpSpPr>
      <p:sp>
        <p:nvSpPr>
          <p:cNvPr id="124" name="Google Shape;124;p3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25" name="Shape 125"/>
        <p:cNvGrpSpPr/>
        <p:nvPr/>
      </p:nvGrpSpPr>
      <p:grpSpPr>
        <a:xfrm>
          <a:off x="0" y="0"/>
          <a:ext cx="0" cy="0"/>
          <a:chOff x="0" y="0"/>
          <a:chExt cx="0" cy="0"/>
        </a:xfrm>
      </p:grpSpPr>
      <p:sp>
        <p:nvSpPr>
          <p:cNvPr id="126" name="Google Shape;126;p3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27" name="Shape 127"/>
        <p:cNvGrpSpPr/>
        <p:nvPr/>
      </p:nvGrpSpPr>
      <p:grpSpPr>
        <a:xfrm>
          <a:off x="0" y="0"/>
          <a:ext cx="0" cy="0"/>
          <a:chOff x="0" y="0"/>
          <a:chExt cx="0" cy="0"/>
        </a:xfrm>
      </p:grpSpPr>
      <p:sp>
        <p:nvSpPr>
          <p:cNvPr id="128" name="Google Shape;128;p37"/>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29" name="Shape 129"/>
        <p:cNvGrpSpPr/>
        <p:nvPr/>
      </p:nvGrpSpPr>
      <p:grpSpPr>
        <a:xfrm>
          <a:off x="0" y="0"/>
          <a:ext cx="0" cy="0"/>
          <a:chOff x="0" y="0"/>
          <a:chExt cx="0" cy="0"/>
        </a:xfrm>
      </p:grpSpPr>
      <p:sp>
        <p:nvSpPr>
          <p:cNvPr id="130" name="Google Shape;130;p3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31" name="Shape 131"/>
        <p:cNvGrpSpPr/>
        <p:nvPr/>
      </p:nvGrpSpPr>
      <p:grpSpPr>
        <a:xfrm>
          <a:off x="0" y="0"/>
          <a:ext cx="0" cy="0"/>
          <a:chOff x="0" y="0"/>
          <a:chExt cx="0" cy="0"/>
        </a:xfrm>
      </p:grpSpPr>
      <p:sp>
        <p:nvSpPr>
          <p:cNvPr id="132" name="Google Shape;132;p3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3"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9" name="Shape 19"/>
        <p:cNvGrpSpPr/>
        <p:nvPr/>
      </p:nvGrpSpPr>
      <p:grpSpPr>
        <a:xfrm>
          <a:off x="0" y="0"/>
          <a:ext cx="0" cy="0"/>
          <a:chOff x="0" y="0"/>
          <a:chExt cx="0" cy="0"/>
        </a:xfrm>
      </p:grpSpPr>
      <p:sp>
        <p:nvSpPr>
          <p:cNvPr id="20" name="Google Shape;2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5"/>
          <p:cNvSpPr/>
          <p:nvPr/>
        </p:nvSpPr>
        <p:spPr>
          <a:xfrm>
            <a:off x="0" y="329125"/>
            <a:ext cx="69300" cy="753000"/>
          </a:xfrm>
          <a:prstGeom prst="rect">
            <a:avLst/>
          </a:prstGeom>
          <a:solidFill>
            <a:srgbClr val="F59E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22" name="Shape 22"/>
        <p:cNvGrpSpPr/>
        <p:nvPr/>
      </p:nvGrpSpPr>
      <p:grpSpPr>
        <a:xfrm>
          <a:off x="0" y="0"/>
          <a:ext cx="0" cy="0"/>
          <a:chOff x="0" y="0"/>
          <a:chExt cx="0" cy="0"/>
        </a:xfrm>
      </p:grpSpPr>
      <p:sp>
        <p:nvSpPr>
          <p:cNvPr id="23" name="Google Shape;2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6"/>
          <p:cNvSpPr/>
          <p:nvPr/>
        </p:nvSpPr>
        <p:spPr>
          <a:xfrm>
            <a:off x="0" y="329125"/>
            <a:ext cx="69300" cy="753000"/>
          </a:xfrm>
          <a:prstGeom prst="rect">
            <a:avLst/>
          </a:prstGeom>
          <a:solidFill>
            <a:srgbClr val="10B9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olet">
  <p:cSld name="BLANK_1_1_1_1">
    <p:spTree>
      <p:nvGrpSpPr>
        <p:cNvPr id="25" name="Shape 25"/>
        <p:cNvGrpSpPr/>
        <p:nvPr/>
      </p:nvGrpSpPr>
      <p:grpSpPr>
        <a:xfrm>
          <a:off x="0" y="0"/>
          <a:ext cx="0" cy="0"/>
          <a:chOff x="0" y="0"/>
          <a:chExt cx="0" cy="0"/>
        </a:xfrm>
      </p:grpSpPr>
      <p:sp>
        <p:nvSpPr>
          <p:cNvPr id="26" name="Google Shape;2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7"/>
          <p:cNvSpPr/>
          <p:nvPr/>
        </p:nvSpPr>
        <p:spPr>
          <a:xfrm>
            <a:off x="0" y="329125"/>
            <a:ext cx="69300" cy="753000"/>
          </a:xfrm>
          <a:prstGeom prst="rect">
            <a:avLst/>
          </a:prstGeom>
          <a:solidFill>
            <a:srgbClr val="8B5C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rqois">
  <p:cSld name="BLANK_1_1_1_1_1">
    <p:spTree>
      <p:nvGrpSpPr>
        <p:cNvPr id="28" name="Shape 28"/>
        <p:cNvGrpSpPr/>
        <p:nvPr/>
      </p:nvGrpSpPr>
      <p:grpSpPr>
        <a:xfrm>
          <a:off x="0" y="0"/>
          <a:ext cx="0" cy="0"/>
          <a:chOff x="0" y="0"/>
          <a:chExt cx="0" cy="0"/>
        </a:xfrm>
      </p:grpSpPr>
      <p:sp>
        <p:nvSpPr>
          <p:cNvPr id="29" name="Google Shape;2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8"/>
          <p:cNvSpPr/>
          <p:nvPr/>
        </p:nvSpPr>
        <p:spPr>
          <a:xfrm>
            <a:off x="0" y="329125"/>
            <a:ext cx="69300" cy="753000"/>
          </a:xfrm>
          <a:prstGeom prst="rect">
            <a:avLst/>
          </a:prstGeom>
          <a:solidFill>
            <a:srgbClr val="11C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 name="Google Shape;3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21" Type="http://schemas.openxmlformats.org/officeDocument/2006/relationships/theme" Target="../theme/theme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9.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 name="Shape 75"/>
        <p:cNvGrpSpPr/>
        <p:nvPr/>
      </p:nvGrpSpPr>
      <p:grpSpPr>
        <a:xfrm>
          <a:off x="0" y="0"/>
          <a:ext cx="0" cy="0"/>
          <a:chOff x="0" y="0"/>
          <a:chExt cx="0" cy="0"/>
        </a:xfrm>
      </p:grpSpPr>
      <p:sp>
        <p:nvSpPr>
          <p:cNvPr id="76" name="Google Shape;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7" name="Google Shape;7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pic>
        <p:nvPicPr>
          <p:cNvPr id="78" name="Google Shape;78;p21"/>
          <p:cNvPicPr preferRelativeResize="0"/>
          <p:nvPr/>
        </p:nvPicPr>
        <p:blipFill rotWithShape="1">
          <a:blip r:embed="rId1">
            <a:alphaModFix/>
          </a:blip>
          <a:srcRect b="0" l="0" r="0" t="0"/>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play.google.com/store/apps/details?id=com.shopee.id" TargetMode="External"/><Relationship Id="rId4" Type="http://schemas.openxmlformats.org/officeDocument/2006/relationships/hyperlink" Target="https://play.google.com/store/apps/details?id=com.traveloka.android" TargetMode="External"/><Relationship Id="rId5" Type="http://schemas.openxmlformats.org/officeDocument/2006/relationships/hyperlink" Target="https://www.grab.com/id/" TargetMode="External"/><Relationship Id="rId6" Type="http://schemas.openxmlformats.org/officeDocument/2006/relationships/hyperlink" Target="https://docs.google.com/spreadsheets/d/1gHoXckKcwIzHBG0PPJJbDuwx7dQJvv9YsjlxAoDb_eQ/edit?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spreadsheets/d/1gHoXckKcwIzHBG0PPJJbDuwx7dQJvv9YsjlxAoDb_eQ/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png"/><Relationship Id="rId5" Type="http://schemas.openxmlformats.org/officeDocument/2006/relationships/hyperlink" Target="https://www.figma.com/file/HkF9CM7lX03OLVcSOYKXlq/NasgorMawut?node-id=0%3A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hyperlink" Target="https://www.figma.com/file/HkF9CM7lX03OLVcSOYKXlq/NasgorMawut?node-id=41%3A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hyperlink" Target="https://www.figma.com/file/HkF9CM7lX03OLVcSOYKXlq/NasgorMawut?node-id=103%3A12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www.figma.com/proto/HkF9CM7lX03OLVcSOYKXlq/NasgorMawut?page-id=79%3A309&amp;node-id=79%3A323&amp;viewport=241%2C48%2C0.42&amp;scaling=scale-down&amp;starting-point-node-id=79%3A310"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docs.google.com/document/d/1bmjNX7mDtLI7zEIbjEWXwSMzb8QegqBiYmshEiXtAxg/edit?usp=sharing" TargetMode="External"/><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hyperlink" Target="https://docs.google.com/spreadsheets/d/16fVZF2Es95H7EDDwd4KJvUGmrKP6lPaSVgZ9_aaQ63U/edit?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hyperlink" Target="mailto:fuadshidqi23@gmail.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spreadsheets/d/1ePhWTiz8RKg971-DaYBMAyRENcq6HYEfXd2ZOR4tMkA/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3F5E"/>
        </a:solidFill>
      </p:bgPr>
    </p:bg>
    <p:spTree>
      <p:nvGrpSpPr>
        <p:cNvPr id="137" name="Shape 137"/>
        <p:cNvGrpSpPr/>
        <p:nvPr/>
      </p:nvGrpSpPr>
      <p:grpSpPr>
        <a:xfrm>
          <a:off x="0" y="0"/>
          <a:ext cx="0" cy="0"/>
          <a:chOff x="0" y="0"/>
          <a:chExt cx="0" cy="0"/>
        </a:xfrm>
      </p:grpSpPr>
      <p:sp>
        <p:nvSpPr>
          <p:cNvPr id="138" name="Google Shape;138;p41"/>
          <p:cNvSpPr txBox="1"/>
          <p:nvPr/>
        </p:nvSpPr>
        <p:spPr>
          <a:xfrm>
            <a:off x="517674" y="1819738"/>
            <a:ext cx="6404619" cy="738633"/>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Open Sans SemiBold"/>
                <a:ea typeface="Open Sans SemiBold"/>
                <a:cs typeface="Open Sans SemiBold"/>
                <a:sym typeface="Open Sans SemiBold"/>
              </a:rPr>
              <a:t>Pesan Nasi Goreng</a:t>
            </a:r>
            <a:endParaRPr b="0" i="0" sz="3600" u="none" cap="none" strike="noStrike">
              <a:solidFill>
                <a:srgbClr val="FFFFFF"/>
              </a:solidFill>
              <a:latin typeface="Open Sans SemiBold"/>
              <a:ea typeface="Open Sans SemiBold"/>
              <a:cs typeface="Open Sans SemiBold"/>
              <a:sym typeface="Open Sans SemiBold"/>
            </a:endParaRPr>
          </a:p>
        </p:txBody>
      </p:sp>
      <p:sp>
        <p:nvSpPr>
          <p:cNvPr id="139" name="Google Shape;139;p41"/>
          <p:cNvSpPr txBox="1"/>
          <p:nvPr/>
        </p:nvSpPr>
        <p:spPr>
          <a:xfrm>
            <a:off x="517674" y="2898057"/>
            <a:ext cx="4931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Open Sans"/>
                <a:ea typeface="Open Sans"/>
                <a:cs typeface="Open Sans"/>
                <a:sym typeface="Open Sans"/>
              </a:rPr>
              <a:t>Muhammad Fuad Shidqi</a:t>
            </a:r>
            <a:endParaRPr b="0" i="0" sz="2400" u="none" cap="none" strike="noStrike">
              <a:solidFill>
                <a:srgbClr val="FFFFFF"/>
              </a:solidFill>
              <a:latin typeface="Open Sans"/>
              <a:ea typeface="Open Sans"/>
              <a:cs typeface="Open Sans"/>
              <a:sym typeface="Open Sans"/>
            </a:endParaRPr>
          </a:p>
        </p:txBody>
      </p:sp>
      <p:cxnSp>
        <p:nvCxnSpPr>
          <p:cNvPr id="140" name="Google Shape;140;p41"/>
          <p:cNvCxnSpPr/>
          <p:nvPr/>
        </p:nvCxnSpPr>
        <p:spPr>
          <a:xfrm rot="10800000">
            <a:off x="517674" y="2699400"/>
            <a:ext cx="5808000" cy="0"/>
          </a:xfrm>
          <a:prstGeom prst="straightConnector1">
            <a:avLst/>
          </a:prstGeom>
          <a:noFill/>
          <a:ln cap="flat" cmpd="sng" w="19050">
            <a:solidFill>
              <a:srgbClr val="FFFFFF"/>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0"/>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User Journey Map: </a:t>
            </a:r>
            <a:r>
              <a:rPr b="1" i="0" lang="en-US" sz="2400" u="none" cap="none" strike="noStrike">
                <a:solidFill>
                  <a:srgbClr val="5F6368"/>
                </a:solidFill>
                <a:latin typeface="Open Sans"/>
                <a:ea typeface="Open Sans"/>
                <a:cs typeface="Open Sans"/>
                <a:sym typeface="Open Sans"/>
              </a:rPr>
              <a:t>Efwan Amar</a:t>
            </a:r>
            <a:endParaRPr b="0" i="0" sz="2400" u="none" cap="none" strike="noStrike">
              <a:solidFill>
                <a:srgbClr val="5F6368"/>
              </a:solidFill>
              <a:latin typeface="Open Sans"/>
              <a:ea typeface="Open Sans"/>
              <a:cs typeface="Open Sans"/>
              <a:sym typeface="Open Sans"/>
            </a:endParaRPr>
          </a:p>
        </p:txBody>
      </p:sp>
      <p:pic>
        <p:nvPicPr>
          <p:cNvPr id="234" name="Google Shape;234;p50"/>
          <p:cNvPicPr preferRelativeResize="0"/>
          <p:nvPr/>
        </p:nvPicPr>
        <p:blipFill rotWithShape="1">
          <a:blip r:embed="rId3">
            <a:alphaModFix/>
          </a:blip>
          <a:srcRect b="0" l="0" r="0" t="0"/>
          <a:stretch/>
        </p:blipFill>
        <p:spPr>
          <a:xfrm>
            <a:off x="517675" y="990452"/>
            <a:ext cx="7982940" cy="39958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1"/>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Problem Statement</a:t>
            </a:r>
            <a:endParaRPr b="0" i="0" sz="2400" u="none" cap="none" strike="noStrike">
              <a:solidFill>
                <a:srgbClr val="5F6368"/>
              </a:solidFill>
              <a:latin typeface="Open Sans"/>
              <a:ea typeface="Open Sans"/>
              <a:cs typeface="Open Sans"/>
              <a:sym typeface="Open Sans"/>
            </a:endParaRPr>
          </a:p>
        </p:txBody>
      </p:sp>
      <p:pic>
        <p:nvPicPr>
          <p:cNvPr id="240" name="Google Shape;240;p51"/>
          <p:cNvPicPr preferRelativeResize="0"/>
          <p:nvPr/>
        </p:nvPicPr>
        <p:blipFill rotWithShape="1">
          <a:blip r:embed="rId3">
            <a:alphaModFix/>
          </a:blip>
          <a:srcRect b="0" l="0" r="0" t="0"/>
          <a:stretch/>
        </p:blipFill>
        <p:spPr>
          <a:xfrm>
            <a:off x="564356" y="1129982"/>
            <a:ext cx="8015288" cy="36171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2"/>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Brainstorming dengan HMW</a:t>
            </a:r>
            <a:endParaRPr b="0" i="0" sz="2400" u="none" cap="none" strike="noStrike">
              <a:solidFill>
                <a:srgbClr val="5F6368"/>
              </a:solidFill>
              <a:latin typeface="Open Sans"/>
              <a:ea typeface="Open Sans"/>
              <a:cs typeface="Open Sans"/>
              <a:sym typeface="Open Sans"/>
            </a:endParaRPr>
          </a:p>
        </p:txBody>
      </p:sp>
      <p:sp>
        <p:nvSpPr>
          <p:cNvPr id="246" name="Google Shape;246;p52"/>
          <p:cNvSpPr/>
          <p:nvPr/>
        </p:nvSpPr>
        <p:spPr>
          <a:xfrm>
            <a:off x="456675" y="1872308"/>
            <a:ext cx="7949700" cy="2678400"/>
          </a:xfrm>
          <a:prstGeom prst="rect">
            <a:avLst/>
          </a:prstGeom>
          <a:solidFill>
            <a:srgbClr val="FA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2"/>
          <p:cNvSpPr txBox="1"/>
          <p:nvPr/>
        </p:nvSpPr>
        <p:spPr>
          <a:xfrm>
            <a:off x="963300" y="2018033"/>
            <a:ext cx="7234200" cy="43239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Membuat menu radio button untuk pilih level pedas.</a:t>
            </a:r>
            <a:endParaRPr b="0" i="0" sz="1400" u="none" cap="none" strike="noStrike">
              <a:solidFill>
                <a:srgbClr val="5F6368"/>
              </a:solidFill>
              <a:latin typeface="Open Sans"/>
              <a:ea typeface="Open Sans"/>
              <a:cs typeface="Open Sans"/>
              <a:sym typeface="Open Sans"/>
            </a:endParaRPr>
          </a:p>
        </p:txBody>
      </p:sp>
      <p:sp>
        <p:nvSpPr>
          <p:cNvPr id="248" name="Google Shape;248;p52"/>
          <p:cNvSpPr/>
          <p:nvPr/>
        </p:nvSpPr>
        <p:spPr>
          <a:xfrm>
            <a:off x="650325" y="2080731"/>
            <a:ext cx="274800" cy="274800"/>
          </a:xfrm>
          <a:prstGeom prst="ellipse">
            <a:avLst/>
          </a:prstGeom>
          <a:solidFill>
            <a:srgbClr val="F43F5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249" name="Google Shape;249;p52"/>
          <p:cNvSpPr txBox="1"/>
          <p:nvPr/>
        </p:nvSpPr>
        <p:spPr>
          <a:xfrm>
            <a:off x="963300" y="2647858"/>
            <a:ext cx="7354800" cy="43239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Membuat menu check box untuk pilih tambahan lauk karena bisa lebih dari  satu.</a:t>
            </a:r>
            <a:endParaRPr b="0" i="0" sz="1400" u="none" cap="none" strike="noStrike">
              <a:solidFill>
                <a:srgbClr val="5F6368"/>
              </a:solidFill>
              <a:latin typeface="Open Sans"/>
              <a:ea typeface="Open Sans"/>
              <a:cs typeface="Open Sans"/>
              <a:sym typeface="Open Sans"/>
            </a:endParaRPr>
          </a:p>
        </p:txBody>
      </p:sp>
      <p:sp>
        <p:nvSpPr>
          <p:cNvPr id="250" name="Google Shape;250;p52"/>
          <p:cNvSpPr/>
          <p:nvPr/>
        </p:nvSpPr>
        <p:spPr>
          <a:xfrm>
            <a:off x="650325" y="2710556"/>
            <a:ext cx="274800" cy="274800"/>
          </a:xfrm>
          <a:prstGeom prst="ellipse">
            <a:avLst/>
          </a:prstGeom>
          <a:solidFill>
            <a:srgbClr val="F43F5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251" name="Google Shape;251;p52"/>
          <p:cNvSpPr txBox="1"/>
          <p:nvPr/>
        </p:nvSpPr>
        <p:spPr>
          <a:xfrm>
            <a:off x="916165" y="3277683"/>
            <a:ext cx="7281300" cy="43239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Membuat menu dropdown untuk ukuran porsi.</a:t>
            </a:r>
            <a:endParaRPr b="0" i="0" sz="1400" u="none" cap="none" strike="noStrike">
              <a:solidFill>
                <a:srgbClr val="5F6368"/>
              </a:solidFill>
              <a:latin typeface="Open Sans"/>
              <a:ea typeface="Open Sans"/>
              <a:cs typeface="Open Sans"/>
              <a:sym typeface="Open Sans"/>
            </a:endParaRPr>
          </a:p>
        </p:txBody>
      </p:sp>
      <p:sp>
        <p:nvSpPr>
          <p:cNvPr id="252" name="Google Shape;252;p52"/>
          <p:cNvSpPr/>
          <p:nvPr/>
        </p:nvSpPr>
        <p:spPr>
          <a:xfrm>
            <a:off x="650313" y="3340381"/>
            <a:ext cx="274800" cy="274800"/>
          </a:xfrm>
          <a:prstGeom prst="ellipse">
            <a:avLst/>
          </a:prstGeom>
          <a:solidFill>
            <a:srgbClr val="F43F5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253" name="Google Shape;253;p52"/>
          <p:cNvSpPr txBox="1"/>
          <p:nvPr/>
        </p:nvSpPr>
        <p:spPr>
          <a:xfrm>
            <a:off x="532875" y="1050575"/>
            <a:ext cx="7873500" cy="821733"/>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5F6368"/>
                </a:solidFill>
                <a:latin typeface="Open Sans"/>
                <a:ea typeface="Open Sans"/>
                <a:cs typeface="Open Sans"/>
                <a:sym typeface="Open Sans"/>
              </a:rPr>
              <a:t>HMW mendesai fitur untuk mengatur request pesanan nasi goreng dengan mudah.</a:t>
            </a:r>
            <a:endParaRPr b="0" i="0" sz="1400" u="none" cap="none" strike="noStrike">
              <a:solidFill>
                <a:srgbClr val="5F6368"/>
              </a:solidFill>
              <a:latin typeface="Open Sans"/>
              <a:ea typeface="Open Sans"/>
              <a:cs typeface="Open Sans"/>
              <a:sym typeface="Open Sans"/>
            </a:endParaRPr>
          </a:p>
        </p:txBody>
      </p:sp>
      <p:sp>
        <p:nvSpPr>
          <p:cNvPr id="254" name="Google Shape;254;p52"/>
          <p:cNvSpPr txBox="1"/>
          <p:nvPr/>
        </p:nvSpPr>
        <p:spPr>
          <a:xfrm>
            <a:off x="916165" y="3887283"/>
            <a:ext cx="7281300" cy="68015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Membuat menu pop up untuk konfirmasi.</a:t>
            </a:r>
            <a:endParaRPr b="0" i="0" sz="1400" u="none" cap="none" strike="noStrike">
              <a:solidFill>
                <a:srgbClr val="5F6368"/>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5F6368"/>
              </a:solidFill>
              <a:latin typeface="Open Sans"/>
              <a:ea typeface="Open Sans"/>
              <a:cs typeface="Open Sans"/>
              <a:sym typeface="Open Sans"/>
            </a:endParaRPr>
          </a:p>
        </p:txBody>
      </p:sp>
      <p:sp>
        <p:nvSpPr>
          <p:cNvPr id="255" name="Google Shape;255;p52"/>
          <p:cNvSpPr/>
          <p:nvPr/>
        </p:nvSpPr>
        <p:spPr>
          <a:xfrm>
            <a:off x="650313" y="3949981"/>
            <a:ext cx="274800" cy="274800"/>
          </a:xfrm>
          <a:prstGeom prst="ellipse">
            <a:avLst/>
          </a:prstGeom>
          <a:solidFill>
            <a:srgbClr val="F43F5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3"/>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Competitive Audit</a:t>
            </a:r>
            <a:endParaRPr b="0" i="0" sz="2400" u="none" cap="none" strike="noStrike">
              <a:solidFill>
                <a:srgbClr val="5F6368"/>
              </a:solidFill>
              <a:latin typeface="Open Sans"/>
              <a:ea typeface="Open Sans"/>
              <a:cs typeface="Open Sans"/>
              <a:sym typeface="Open Sans"/>
            </a:endParaRPr>
          </a:p>
        </p:txBody>
      </p:sp>
      <p:graphicFrame>
        <p:nvGraphicFramePr>
          <p:cNvPr id="261" name="Google Shape;261;p53"/>
          <p:cNvGraphicFramePr/>
          <p:nvPr/>
        </p:nvGraphicFramePr>
        <p:xfrm>
          <a:off x="311149" y="1371214"/>
          <a:ext cx="3000000" cy="3000000"/>
        </p:xfrm>
        <a:graphic>
          <a:graphicData uri="http://schemas.openxmlformats.org/drawingml/2006/table">
            <a:tbl>
              <a:tblPr>
                <a:noFill/>
                <a:tableStyleId>{2E68CDE5-697C-4F52-898A-0D8EBCA4B93E}</a:tableStyleId>
              </a:tblPr>
              <a:tblGrid>
                <a:gridCol w="389450"/>
                <a:gridCol w="345650"/>
                <a:gridCol w="355375"/>
                <a:gridCol w="513600"/>
                <a:gridCol w="204450"/>
                <a:gridCol w="296950"/>
                <a:gridCol w="314000"/>
                <a:gridCol w="533075"/>
                <a:gridCol w="696150"/>
                <a:gridCol w="696150"/>
                <a:gridCol w="696150"/>
                <a:gridCol w="696150"/>
                <a:gridCol w="696150"/>
                <a:gridCol w="696150"/>
                <a:gridCol w="696150"/>
                <a:gridCol w="696150"/>
              </a:tblGrid>
              <a:tr h="197300">
                <a:tc>
                  <a:txBody>
                    <a:bodyPr/>
                    <a:lstStyle/>
                    <a:p>
                      <a:pPr indent="0" lvl="0" marL="0" marR="0" rtl="0" algn="l">
                        <a:lnSpc>
                          <a:spcPct val="100000"/>
                        </a:lnSpc>
                        <a:spcBef>
                          <a:spcPts val="0"/>
                        </a:spcBef>
                        <a:spcAft>
                          <a:spcPts val="0"/>
                        </a:spcAft>
                        <a:buNone/>
                      </a:pPr>
                      <a:r>
                        <a:rPr b="1" lang="en-US" sz="400" u="none" cap="none" strike="noStrike"/>
                        <a:t>Competitive Audit</a:t>
                      </a:r>
                      <a:br>
                        <a:rPr b="1" lang="en-US" sz="400" u="none" cap="none" strike="noStrike"/>
                      </a:br>
                      <a:endParaRPr b="1" sz="400" u="none" cap="none" strike="noStrike"/>
                    </a:p>
                  </a:txBody>
                  <a:tcPr marT="0" marB="0" marR="7300" marL="7300" anchor="b">
                    <a:lnL cap="flat" cmpd="sng" w="9525">
                      <a:solidFill>
                        <a:srgbClr val="1020F5"/>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1020F5"/>
                      </a:solidFill>
                      <a:prstDash val="solid"/>
                      <a:round/>
                      <a:headEnd len="sm" w="sm" type="none"/>
                      <a:tailEnd len="sm" w="sm" type="none"/>
                    </a:lnT>
                    <a:lnB cap="flat" cmpd="sng" w="9525">
                      <a:solidFill>
                        <a:srgbClr val="C04801"/>
                      </a:solidFill>
                      <a:prstDash val="solid"/>
                      <a:round/>
                      <a:headEnd len="sm" w="sm" type="none"/>
                      <a:tailEnd len="sm" w="sm" type="none"/>
                    </a:lnB>
                  </a:tcPr>
                </a:tc>
                <a:tc gridSpan="15">
                  <a:txBody>
                    <a:bodyPr/>
                    <a:lstStyle/>
                    <a:p>
                      <a:pPr indent="0" lvl="0" marL="0" marR="0" rtl="0" algn="l">
                        <a:lnSpc>
                          <a:spcPct val="100000"/>
                        </a:lnSpc>
                        <a:spcBef>
                          <a:spcPts val="0"/>
                        </a:spcBef>
                        <a:spcAft>
                          <a:spcPts val="0"/>
                        </a:spcAft>
                        <a:buNone/>
                      </a:pPr>
                      <a:r>
                        <a:rPr lang="en-US" sz="400" u="none" cap="none" strike="noStrike"/>
                        <a:t>Tujuan : Memahami bagaimana pengalaman pengguna saat menggunakan aplikasi pemesanan lain, terutama pada bagian kustomisasi pesanan.</a:t>
                      </a:r>
                      <a:endParaRPr/>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hMerge="1"/>
                <a:tc hMerge="1"/>
                <a:tc hMerge="1"/>
                <a:tc hMerge="1"/>
                <a:tc hMerge="1"/>
                <a:tc hMerge="1"/>
                <a:tc hMerge="1"/>
                <a:tc hMerge="1"/>
                <a:tc hMerge="1"/>
                <a:tc hMerge="1"/>
              </a:tr>
              <a:tr h="147050">
                <a:tc rowSpan="2">
                  <a:txBody>
                    <a:bodyPr/>
                    <a:lstStyle/>
                    <a:p>
                      <a:pPr indent="0" lvl="0" marL="0" marR="0" rtl="0" algn="l">
                        <a:lnSpc>
                          <a:spcPct val="100000"/>
                        </a:lnSpc>
                        <a:spcBef>
                          <a:spcPts val="0"/>
                        </a:spcBef>
                        <a:spcAft>
                          <a:spcPts val="0"/>
                        </a:spcAft>
                        <a:buNone/>
                      </a:pPr>
                      <a:r>
                        <a:t/>
                      </a:r>
                      <a:endParaRPr sz="400" u="none" cap="none" strike="noStrike"/>
                    </a:p>
                  </a:txBody>
                  <a:tcPr marT="0" marB="0" marR="7300" marL="7300" anchor="ctr">
                    <a:lnL cap="flat" cmpd="sng" w="9525">
                      <a:solidFill>
                        <a:srgbClr val="C0480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04801"/>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gridSpan="7">
                  <a:txBody>
                    <a:bodyPr/>
                    <a:lstStyle/>
                    <a:p>
                      <a:pPr indent="0" lvl="0" marL="0" marR="0" rtl="0" algn="ctr">
                        <a:lnSpc>
                          <a:spcPct val="100000"/>
                        </a:lnSpc>
                        <a:spcBef>
                          <a:spcPts val="0"/>
                        </a:spcBef>
                        <a:spcAft>
                          <a:spcPts val="0"/>
                        </a:spcAft>
                        <a:buNone/>
                      </a:pPr>
                      <a:r>
                        <a:rPr b="1" lang="en-US" sz="400" u="none" cap="none" strike="noStrike"/>
                        <a:t>Informasi Umum</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CCFF"/>
                    </a:solidFill>
                  </a:tcPr>
                </a:tc>
                <a:tc hMerge="1"/>
                <a:tc hMerge="1"/>
                <a:tc hMerge="1"/>
                <a:tc hMerge="1"/>
                <a:tc hMerge="1"/>
                <a:tc hMerge="1"/>
                <a:tc>
                  <a:txBody>
                    <a:bodyPr/>
                    <a:lstStyle/>
                    <a:p>
                      <a:pPr indent="0" lvl="0" marL="0" marR="0" rtl="0" algn="ctr">
                        <a:lnSpc>
                          <a:spcPct val="100000"/>
                        </a:lnSpc>
                        <a:spcBef>
                          <a:spcPts val="0"/>
                        </a:spcBef>
                        <a:spcAft>
                          <a:spcPts val="0"/>
                        </a:spcAft>
                        <a:buNone/>
                      </a:pPr>
                      <a:r>
                        <a:rPr b="1" lang="en-US" sz="400" u="none" cap="none" strike="noStrike"/>
                        <a:t>First Impression (Kesan Pertama)</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gridSpan="4">
                  <a:txBody>
                    <a:bodyPr/>
                    <a:lstStyle/>
                    <a:p>
                      <a:pPr indent="0" lvl="0" marL="0" marR="0" rtl="0" algn="ctr">
                        <a:lnSpc>
                          <a:spcPct val="100000"/>
                        </a:lnSpc>
                        <a:spcBef>
                          <a:spcPts val="0"/>
                        </a:spcBef>
                        <a:spcAft>
                          <a:spcPts val="0"/>
                        </a:spcAft>
                        <a:buNone/>
                      </a:pPr>
                      <a:r>
                        <a:rPr b="1" lang="en-US" sz="400" u="none" cap="none" strike="noStrike"/>
                        <a:t>Interaksi</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hMerge="1"/>
                <a:tc hMerge="1"/>
                <a:tc hMerge="1"/>
                <a:tc>
                  <a:txBody>
                    <a:bodyPr/>
                    <a:lstStyle/>
                    <a:p>
                      <a:pPr indent="0" lvl="0" marL="0" marR="0" rtl="0" algn="ctr">
                        <a:lnSpc>
                          <a:spcPct val="100000"/>
                        </a:lnSpc>
                        <a:spcBef>
                          <a:spcPts val="0"/>
                        </a:spcBef>
                        <a:spcAft>
                          <a:spcPts val="0"/>
                        </a:spcAft>
                        <a:buNone/>
                      </a:pPr>
                      <a:r>
                        <a:rPr b="1" lang="en-US" sz="400" u="none" cap="none" strike="noStrike"/>
                        <a:t>Desain Visual</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7BA0"/>
                    </a:solidFill>
                  </a:tcPr>
                </a:tc>
                <a:tc gridSpan="2">
                  <a:txBody>
                    <a:bodyPr/>
                    <a:lstStyle/>
                    <a:p>
                      <a:pPr indent="0" lvl="0" marL="0" marR="0" rtl="0" algn="ctr">
                        <a:lnSpc>
                          <a:spcPct val="100000"/>
                        </a:lnSpc>
                        <a:spcBef>
                          <a:spcPts val="0"/>
                        </a:spcBef>
                        <a:spcAft>
                          <a:spcPts val="0"/>
                        </a:spcAft>
                        <a:buNone/>
                      </a:pPr>
                      <a:r>
                        <a:rPr b="1" lang="en-US" sz="400" u="none" cap="none" strike="noStrike"/>
                        <a:t>Konten</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A5AF"/>
                    </a:solidFill>
                  </a:tcPr>
                </a:tc>
                <a:tc hMerge="1"/>
              </a:tr>
              <a:tr h="220600">
                <a:tc vMerge="1"/>
                <a:tc>
                  <a:txBody>
                    <a:bodyPr/>
                    <a:lstStyle/>
                    <a:p>
                      <a:pPr indent="0" lvl="0" marL="0" marR="0" rtl="0" algn="ctr">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Tipe Kompetitor</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(langsung / tidak langsung)</a:t>
                      </a:r>
                      <a:endParaRPr b="1" sz="400" u="none" cap="none" strike="noStrike"/>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CCFF"/>
                    </a:solidFill>
                  </a:tcPr>
                </a:tc>
                <a:tc>
                  <a:txBody>
                    <a:bodyPr/>
                    <a:lstStyle/>
                    <a:p>
                      <a:pPr indent="0" lvl="0" marL="0" marR="0" rtl="0" algn="ctr">
                        <a:lnSpc>
                          <a:spcPct val="100000"/>
                        </a:lnSpc>
                        <a:spcBef>
                          <a:spcPts val="0"/>
                        </a:spcBef>
                        <a:spcAft>
                          <a:spcPts val="0"/>
                        </a:spcAft>
                        <a:buNone/>
                      </a:pPr>
                      <a:r>
                        <a:rPr b="1" lang="en-US" sz="400" u="none" cap="none" strike="noStrike"/>
                        <a:t>Produk yang ditawarkan</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CCFF"/>
                    </a:solidFill>
                  </a:tcPr>
                </a:tc>
                <a:tc>
                  <a:txBody>
                    <a:bodyPr/>
                    <a:lstStyle/>
                    <a:p>
                      <a:pPr indent="0" lvl="0" marL="0" marR="0" rtl="0" algn="ctr">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Alamat PlayStore</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(URL)</a:t>
                      </a:r>
                      <a:endParaRPr b="1" sz="400" u="none" cap="none" strike="noStrike"/>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CCFF"/>
                    </a:solidFill>
                  </a:tcPr>
                </a:tc>
                <a:tc>
                  <a:txBody>
                    <a:bodyPr/>
                    <a:lstStyle/>
                    <a:p>
                      <a:pPr indent="0" lvl="0" marL="0" marR="0" rtl="0" algn="ctr">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Rating </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(0-5)</a:t>
                      </a:r>
                      <a:endParaRPr b="1" sz="400" u="none" cap="none" strike="noStrike"/>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CCFF"/>
                    </a:solidFill>
                  </a:tcPr>
                </a:tc>
                <a:tc>
                  <a:txBody>
                    <a:bodyPr/>
                    <a:lstStyle/>
                    <a:p>
                      <a:pPr indent="0" lvl="0" marL="0" marR="0" rtl="0" algn="ctr">
                        <a:lnSpc>
                          <a:spcPct val="100000"/>
                        </a:lnSpc>
                        <a:spcBef>
                          <a:spcPts val="0"/>
                        </a:spcBef>
                        <a:spcAft>
                          <a:spcPts val="0"/>
                        </a:spcAft>
                        <a:buNone/>
                      </a:pPr>
                      <a:r>
                        <a:rPr b="1" lang="en-US" sz="400" u="none" cap="none" strike="noStrike"/>
                        <a:t>Total Download</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CCFF"/>
                    </a:solidFill>
                  </a:tcPr>
                </a:tc>
                <a:tc>
                  <a:txBody>
                    <a:bodyPr/>
                    <a:lstStyle/>
                    <a:p>
                      <a:pPr indent="0" lvl="0" marL="0" marR="0" rtl="0" algn="ctr">
                        <a:lnSpc>
                          <a:spcPct val="100000"/>
                        </a:lnSpc>
                        <a:spcBef>
                          <a:spcPts val="0"/>
                        </a:spcBef>
                        <a:spcAft>
                          <a:spcPts val="0"/>
                        </a:spcAft>
                        <a:buNone/>
                      </a:pPr>
                      <a:r>
                        <a:rPr b="1" lang="en-US" sz="400" u="none" cap="none" strike="noStrike"/>
                        <a:t>Target pengguna</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CCFF"/>
                    </a:solidFill>
                  </a:tcPr>
                </a:tc>
                <a:tc>
                  <a:txBody>
                    <a:bodyPr/>
                    <a:lstStyle/>
                    <a:p>
                      <a:pPr indent="0" lvl="0" marL="0" marR="0" rtl="0" algn="ctr">
                        <a:lnSpc>
                          <a:spcPct val="100000"/>
                        </a:lnSpc>
                        <a:spcBef>
                          <a:spcPts val="0"/>
                        </a:spcBef>
                        <a:spcAft>
                          <a:spcPts val="0"/>
                        </a:spcAft>
                        <a:buNone/>
                      </a:pPr>
                      <a:r>
                        <a:rPr b="1" lang="en-US" sz="400" u="none" cap="none" strike="noStrike"/>
                        <a:t>Unique value proposition </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CCFF"/>
                    </a:solidFill>
                  </a:tcPr>
                </a:tc>
                <a:tc>
                  <a:txBody>
                    <a:bodyPr/>
                    <a:lstStyle/>
                    <a:p>
                      <a:pPr indent="0" lvl="0" marL="0" marR="0" rtl="0" algn="ctr">
                        <a:lnSpc>
                          <a:spcPct val="100000"/>
                        </a:lnSpc>
                        <a:spcBef>
                          <a:spcPts val="0"/>
                        </a:spcBef>
                        <a:spcAft>
                          <a:spcPts val="0"/>
                        </a:spcAft>
                        <a:buNone/>
                      </a:pPr>
                      <a:r>
                        <a:rPr b="1" lang="en-US" sz="400" u="none" cap="none" strike="noStrike"/>
                        <a:t>App or mobile website</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1C232"/>
                    </a:solidFill>
                  </a:tcPr>
                </a:tc>
                <a:tc>
                  <a:txBody>
                    <a:bodyPr/>
                    <a:lstStyle/>
                    <a:p>
                      <a:pPr indent="0" lvl="0" marL="0" marR="0" rtl="0" algn="ctr">
                        <a:lnSpc>
                          <a:spcPct val="100000"/>
                        </a:lnSpc>
                        <a:spcBef>
                          <a:spcPts val="0"/>
                        </a:spcBef>
                        <a:spcAft>
                          <a:spcPts val="0"/>
                        </a:spcAft>
                        <a:buNone/>
                      </a:pPr>
                      <a:r>
                        <a:rPr b="1" lang="en-US" sz="400" u="none" cap="none" strike="noStrike"/>
                        <a:t>Fitur</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b="1" lang="en-US" sz="400" u="none" cap="none" strike="noStrike"/>
                        <a:t>Aksesibilitas</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b="1" lang="en-US" sz="400" u="none" cap="none" strike="noStrike"/>
                        <a:t>User flow </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b="1" lang="en-US" sz="400" u="none" cap="none" strike="noStrike"/>
                        <a:t>Navigasi</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b="1" lang="en-US" sz="400" u="none" cap="none" strike="noStrike"/>
                        <a:t>Brand identity (identitas merek)</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7BA0"/>
                    </a:solidFill>
                  </a:tcPr>
                </a:tc>
                <a:tc>
                  <a:txBody>
                    <a:bodyPr/>
                    <a:lstStyle/>
                    <a:p>
                      <a:pPr indent="0" lvl="0" marL="0" marR="0" rtl="0" algn="ctr">
                        <a:lnSpc>
                          <a:spcPct val="100000"/>
                        </a:lnSpc>
                        <a:spcBef>
                          <a:spcPts val="0"/>
                        </a:spcBef>
                        <a:spcAft>
                          <a:spcPts val="0"/>
                        </a:spcAft>
                        <a:buNone/>
                      </a:pPr>
                      <a:r>
                        <a:rPr b="1" lang="en-US" sz="400" u="none" cap="none" strike="noStrike"/>
                        <a:t>Gaya bahasa</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A5AF"/>
                    </a:solidFill>
                  </a:tcPr>
                </a:tc>
                <a:tc>
                  <a:txBody>
                    <a:bodyPr/>
                    <a:lstStyle/>
                    <a:p>
                      <a:pPr indent="0" lvl="0" marL="0" marR="0" rtl="0" algn="ctr">
                        <a:lnSpc>
                          <a:spcPct val="100000"/>
                        </a:lnSpc>
                        <a:spcBef>
                          <a:spcPts val="0"/>
                        </a:spcBef>
                        <a:spcAft>
                          <a:spcPts val="0"/>
                        </a:spcAft>
                        <a:buNone/>
                      </a:pPr>
                      <a:r>
                        <a:rPr b="1" lang="en-US" sz="400" u="none" cap="none" strike="noStrike"/>
                        <a:t>Deskriptifitas</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A5AF"/>
                    </a:solidFill>
                  </a:tcPr>
                </a:tc>
              </a:tr>
              <a:tr h="525225">
                <a:tc>
                  <a:txBody>
                    <a:bodyPr/>
                    <a:lstStyle/>
                    <a:p>
                      <a:pPr indent="0" lvl="0" marL="0" marR="0" rtl="0" algn="l">
                        <a:lnSpc>
                          <a:spcPct val="100000"/>
                        </a:lnSpc>
                        <a:spcBef>
                          <a:spcPts val="0"/>
                        </a:spcBef>
                        <a:spcAft>
                          <a:spcPts val="0"/>
                        </a:spcAft>
                        <a:buNone/>
                      </a:pPr>
                      <a:r>
                        <a:rPr lang="en-US" sz="400" u="none" cap="none" strike="noStrike"/>
                        <a:t>Shopee (Shopee Food)</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Tidak Langsung</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Belanja dan pembayaran, pesan antar makanan.</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sng" cap="none" strike="noStrike">
                          <a:solidFill>
                            <a:schemeClr val="hlink"/>
                          </a:solidFill>
                          <a:hlinkClick r:id="rId3"/>
                        </a:rPr>
                        <a:t>https://play.google.com/store/apps/details?id=com.shopee.id</a:t>
                      </a:r>
                      <a:endParaRPr sz="400" u="sng" cap="none" strike="noStrike">
                        <a:solidFill>
                          <a:srgbClr val="1155CC"/>
                        </a:solidFill>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t>4.5</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100.000.000+</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Menengah</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Menyediakan perbelanjaan online yang sudah diakui berbagai kalangan, banyak diskon dan mudah digunakan</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Aplikasi bisa digunakan tanpa mendaftar dulu</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Promo spesial untuk pengguna baru </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Login via Google/Facebook</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loyalty, bonus koin, game ringan berhadiah, hadiah login harian</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Pop up yang terlalu banyak membuat pengguna terganggu</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Ada Flash Sale</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Ada voucher diskon</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Ada fitur search</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Bisa menggunakan voucher sebelum di menu pembayaran</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kustomisasi sulit</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Ada biaya jasa</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SANGAT 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Mendukung 10+ bahasa</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Bisa menyimpan banyak alamat</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Menyediakan e-wallet sendiri (shopee pay)</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Bisa langsung mengedit pesanan</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Beberapa merchant untuk kustomisasi harus memilih satu per satu (tidak ada default)</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Mudah dan simpel dengan menggunakan Bottom Navigation</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Menu pembayaran dan checkout jadi satu</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Kategori yang berlebihan</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Carousel slider tawaran tidak terlihat jelas</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KURANG</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Identitan brand hanya tergantung pada gambar.</a:t>
                      </a:r>
                      <a:br>
                        <a:rPr b="0" i="0" lang="en-US" sz="300" u="none" cap="none" strike="noStrike">
                          <a:solidFill>
                            <a:srgbClr val="000000"/>
                          </a:solidFill>
                          <a:latin typeface="Arial"/>
                          <a:ea typeface="Arial"/>
                          <a:cs typeface="Arial"/>
                          <a:sym typeface="Arial"/>
                        </a:rPr>
                      </a:b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marR="0" rtl="0" algn="l">
                        <a:lnSpc>
                          <a:spcPct val="100000"/>
                        </a:lnSpc>
                        <a:spcBef>
                          <a:spcPts val="0"/>
                        </a:spcBef>
                        <a:spcAft>
                          <a:spcPts val="0"/>
                        </a:spcAft>
                        <a:buNone/>
                      </a:pPr>
                      <a:r>
                        <a:rPr lang="en-US" sz="400" u="none" cap="none" strike="noStrike"/>
                        <a:t>Bahasa formal</a:t>
                      </a:r>
                      <a:endParaRPr/>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CUKUP</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Deskripsi dikustomisasi merchant</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Warna deskripsi abu-abu dan tulisan kecil</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r>
              <a:tr h="735300">
                <a:tc>
                  <a:txBody>
                    <a:bodyPr/>
                    <a:lstStyle/>
                    <a:p>
                      <a:pPr indent="0" lvl="0" marL="0" marR="0" rtl="0" algn="l">
                        <a:lnSpc>
                          <a:spcPct val="100000"/>
                        </a:lnSpc>
                        <a:spcBef>
                          <a:spcPts val="0"/>
                        </a:spcBef>
                        <a:spcAft>
                          <a:spcPts val="0"/>
                        </a:spcAft>
                        <a:buNone/>
                      </a:pPr>
                      <a:r>
                        <a:rPr lang="en-US" sz="400" u="none" cap="none" strike="noStrike"/>
                        <a:t>Traveloka (Eats Delivery)</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Tidak Langsung</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Tiket pesawat, hotel, kereta api, paket liburan,Asuransi kesehatan</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sng" cap="none" strike="noStrike">
                          <a:solidFill>
                            <a:schemeClr val="hlink"/>
                          </a:solidFill>
                          <a:hlinkClick r:id="rId4"/>
                        </a:rPr>
                        <a:t>https://play.google.com/store/apps/details?id=com.traveloka.android</a:t>
                      </a:r>
                      <a:endParaRPr sz="400" u="sng" cap="none" strike="noStrike">
                        <a:solidFill>
                          <a:srgbClr val="1155CC"/>
                        </a:solidFill>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t>4.8</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50.000.000+</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Menengah keatas</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Menyediakan tiket transportasi umum dengan cara yang sangat mudah serta menyediakan pemesanan kendaraan pribadi seperti taksi dengan harga yang lebih terjangkau</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r>
                        <a:rPr i="0" lang="en-US" sz="300" u="none" cap="none" strike="noStrike">
                          <a:solidFill>
                            <a:srgbClr val="000000"/>
                          </a:solidFill>
                          <a:latin typeface="Arial"/>
                          <a:ea typeface="Arial"/>
                          <a:cs typeface="Arial"/>
                          <a:sym typeface="Arial"/>
                        </a:rPr>
                        <a:t> </a:t>
                      </a:r>
                      <a:br>
                        <a:rPr i="0" lang="en-US" sz="300" u="none" cap="none" strike="noStrike">
                          <a:solidFill>
                            <a:srgbClr val="000000"/>
                          </a:solidFill>
                          <a:latin typeface="Arial"/>
                          <a:ea typeface="Arial"/>
                          <a:cs typeface="Arial"/>
                          <a:sym typeface="Arial"/>
                        </a:rPr>
                      </a:br>
                      <a:r>
                        <a:rPr i="0" lang="en-US" sz="300" u="none" cap="none" strike="noStrike">
                          <a:solidFill>
                            <a:srgbClr val="000000"/>
                          </a:solidFill>
                          <a:latin typeface="Arial"/>
                          <a:ea typeface="Arial"/>
                          <a:cs typeface="Arial"/>
                          <a:sym typeface="Arial"/>
                        </a:rPr>
                        <a:t>+ Pendaftaran bisa menggunakan akun google, facebook dan tweeter </a:t>
                      </a:r>
                      <a:br>
                        <a:rPr i="0" lang="en-US" sz="300" u="none" cap="none" strike="noStrike">
                          <a:solidFill>
                            <a:srgbClr val="000000"/>
                          </a:solidFill>
                          <a:latin typeface="Arial"/>
                          <a:ea typeface="Arial"/>
                          <a:cs typeface="Arial"/>
                          <a:sym typeface="Arial"/>
                        </a:rPr>
                      </a:br>
                      <a:r>
                        <a:rPr i="0" lang="en-US" sz="300" u="none" cap="none" strike="noStrike">
                          <a:solidFill>
                            <a:srgbClr val="000000"/>
                          </a:solidFill>
                          <a:latin typeface="Arial"/>
                          <a:ea typeface="Arial"/>
                          <a:cs typeface="Arial"/>
                          <a:sym typeface="Arial"/>
                        </a:rPr>
                        <a:t>-UI yang terlihat berantakan</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Ada fitur pencarian</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Menu filter kurang terlihat</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Ada biaya jasa</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SANGAT 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Mendukung 10+ bahasa</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Hapus dan edit jumlah pesanan bisa langsung dari halaman checkout</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Tab layout yang terlalu banyak</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Button tambah favorit kurang kelihatan</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KURANG</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Menu profil dan pengaturan susah dilihat</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Kategori tergantung pada merchant</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KURANG</a:t>
                      </a:r>
                      <a:r>
                        <a:rPr i="0" lang="en-US" sz="300" u="none" cap="none" strike="noStrike">
                          <a:solidFill>
                            <a:srgbClr val="000000"/>
                          </a:solidFill>
                          <a:latin typeface="Arial"/>
                          <a:ea typeface="Arial"/>
                          <a:cs typeface="Arial"/>
                          <a:sym typeface="Arial"/>
                        </a:rPr>
                        <a:t> </a:t>
                      </a:r>
                      <a:br>
                        <a:rPr i="0" lang="en-US" sz="300" u="none" cap="none" strike="noStrike">
                          <a:solidFill>
                            <a:srgbClr val="000000"/>
                          </a:solidFill>
                          <a:latin typeface="Arial"/>
                          <a:ea typeface="Arial"/>
                          <a:cs typeface="Arial"/>
                          <a:sym typeface="Arial"/>
                        </a:rPr>
                      </a:br>
                      <a:r>
                        <a:rPr i="0" lang="en-US" sz="300" u="none" cap="none" strike="noStrike">
                          <a:solidFill>
                            <a:srgbClr val="000000"/>
                          </a:solidFill>
                          <a:latin typeface="Arial"/>
                          <a:ea typeface="Arial"/>
                          <a:cs typeface="Arial"/>
                          <a:sym typeface="Arial"/>
                        </a:rPr>
                        <a:t>- Identitan brand hanya tergantung pada gambar. </a:t>
                      </a:r>
                      <a:br>
                        <a:rPr i="0" lang="en-US" sz="300" u="none" cap="none" strike="noStrike">
                          <a:solidFill>
                            <a:srgbClr val="000000"/>
                          </a:solidFill>
                          <a:latin typeface="Arial"/>
                          <a:ea typeface="Arial"/>
                          <a:cs typeface="Arial"/>
                          <a:sym typeface="Arial"/>
                        </a:rPr>
                      </a:b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marR="0" rtl="0" algn="l">
                        <a:lnSpc>
                          <a:spcPct val="100000"/>
                        </a:lnSpc>
                        <a:spcBef>
                          <a:spcPts val="0"/>
                        </a:spcBef>
                        <a:spcAft>
                          <a:spcPts val="0"/>
                        </a:spcAft>
                        <a:buNone/>
                      </a:pPr>
                      <a:r>
                        <a:rPr lang="en-US" sz="400" u="none" cap="none" strike="noStrike"/>
                        <a:t>Bahasa formal</a:t>
                      </a:r>
                      <a:endParaRPr/>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SANGAT 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Sangat detail dan persuasif</a:t>
                      </a:r>
                      <a:endParaRPr b="1"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r>
              <a:tr h="525225">
                <a:tc>
                  <a:txBody>
                    <a:bodyPr/>
                    <a:lstStyle/>
                    <a:p>
                      <a:pPr indent="0" lvl="0" marL="0" marR="0" rtl="0" algn="l">
                        <a:lnSpc>
                          <a:spcPct val="100000"/>
                        </a:lnSpc>
                        <a:spcBef>
                          <a:spcPts val="0"/>
                        </a:spcBef>
                        <a:spcAft>
                          <a:spcPts val="0"/>
                        </a:spcAft>
                        <a:buNone/>
                      </a:pPr>
                      <a:r>
                        <a:rPr lang="en-US" sz="400" u="none" cap="none" strike="noStrike"/>
                        <a:t>Grab (GrabFood)</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Tidak Langsung</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Layanan sehari-hari seperti pengiriman, transportasi, keuangan, dll</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sng" cap="none" strike="noStrike">
                          <a:solidFill>
                            <a:schemeClr val="hlink"/>
                          </a:solidFill>
                          <a:hlinkClick r:id="rId5"/>
                        </a:rPr>
                        <a:t>https://play.google.com/store/apps/details?id=com.grabtaxi.passenger</a:t>
                      </a:r>
                      <a:endParaRPr sz="400" u="sng" cap="none" strike="noStrike"/>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t>4.5</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100.000.000+</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Menengah</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lang="en-US" sz="400" u="none" cap="none" strike="noStrike">
                          <a:solidFill>
                            <a:srgbClr val="434343"/>
                          </a:solidFill>
                        </a:rPr>
                        <a:t>Penjemputan dan pemesanan lebih efisien, harga lebih murah dari taksi konvensional, kenyamanan, dan keamanan.</a:t>
                      </a:r>
                      <a:endParaRPr/>
                    </a:p>
                  </a:txBody>
                  <a:tcPr marT="0" marB="0" marR="7300" marL="7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0F6FB"/>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UI clean dan minimalis</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Login dengan Google/ Facebook</a:t>
                      </a:r>
                      <a:br>
                        <a:rPr b="0" i="0" lang="en-US" sz="300" u="none" cap="none" strike="noStrike">
                          <a:solidFill>
                            <a:srgbClr val="000000"/>
                          </a:solidFill>
                          <a:latin typeface="Arial"/>
                          <a:ea typeface="Arial"/>
                          <a:cs typeface="Arial"/>
                          <a:sym typeface="Arial"/>
                        </a:rPr>
                      </a:b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SANGAT 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Rekomendasi menu lain yang smooth</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Highlight pada menu pencarian</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Menu filter cukup terlihat</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Pilihan menu pembayaran dengan kartu</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Pilihan opsi dan waktu pengantaran</a:t>
                      </a:r>
                      <a:br>
                        <a:rPr b="0" i="0" lang="en-US" sz="300" u="none" cap="none" strike="noStrike">
                          <a:solidFill>
                            <a:srgbClr val="000000"/>
                          </a:solidFill>
                          <a:latin typeface="Arial"/>
                          <a:ea typeface="Arial"/>
                          <a:cs typeface="Arial"/>
                          <a:sym typeface="Arial"/>
                        </a:rPr>
                      </a:b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CUKUP</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Bahasa tergantung lokasi </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Menu promo terlalu dekat dengan order</a:t>
                      </a:r>
                      <a:br>
                        <a:rPr b="0" i="0" lang="en-US" sz="300" u="none" cap="none" strike="noStrike">
                          <a:solidFill>
                            <a:srgbClr val="000000"/>
                          </a:solidFill>
                          <a:latin typeface="Arial"/>
                          <a:ea typeface="Arial"/>
                          <a:cs typeface="Arial"/>
                          <a:sym typeface="Arial"/>
                        </a:rPr>
                      </a:b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Untuk kustomisasi yang dicentang hanya yang tambahan saja, harga jelas</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Keranjang terlihat jelas</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Untuk menghapus pesanan harus masuk ke edit dulu</a:t>
                      </a:r>
                      <a:br>
                        <a:rPr b="0"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Beberapa merchant untuk kustomisasi harus memilih satu per satu (tidak ada default)</a:t>
                      </a: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Mudah dan simpel dengan menggunakan Bottom Navigation</a:t>
                      </a:r>
                      <a:br>
                        <a:rPr b="0" i="0" lang="en-US" sz="300" u="none" cap="none" strike="noStrike">
                          <a:solidFill>
                            <a:srgbClr val="000000"/>
                          </a:solidFill>
                          <a:latin typeface="Arial"/>
                          <a:ea typeface="Arial"/>
                          <a:cs typeface="Arial"/>
                          <a:sym typeface="Arial"/>
                        </a:rPr>
                      </a:b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SANGAT 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Identitas yang sangat kuat ditunjukkan pada pemilihan warna, font, style gambar, dan icon.</a:t>
                      </a:r>
                      <a:br>
                        <a:rPr b="0" i="0" lang="en-US" sz="300" u="none" cap="none" strike="noStrike">
                          <a:solidFill>
                            <a:srgbClr val="000000"/>
                          </a:solidFill>
                          <a:latin typeface="Arial"/>
                          <a:ea typeface="Arial"/>
                          <a:cs typeface="Arial"/>
                          <a:sym typeface="Arial"/>
                        </a:rPr>
                      </a:br>
                      <a:endParaRPr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marR="0" rtl="0" algn="l">
                        <a:lnSpc>
                          <a:spcPct val="100000"/>
                        </a:lnSpc>
                        <a:spcBef>
                          <a:spcPts val="0"/>
                        </a:spcBef>
                        <a:spcAft>
                          <a:spcPts val="0"/>
                        </a:spcAft>
                        <a:buNone/>
                      </a:pPr>
                      <a:r>
                        <a:rPr lang="en-US" sz="400" u="none" cap="none" strike="noStrike"/>
                        <a:t>Bersahabat, namun kadang tercampur dengan bahasa Inggris</a:t>
                      </a:r>
                      <a:endParaRPr/>
                    </a:p>
                  </a:txBody>
                  <a:tcPr marT="0" marB="0" marR="7300" marL="73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0E0E3"/>
                    </a:solidFill>
                  </a:tcPr>
                </a:tc>
                <a:tc>
                  <a:txBody>
                    <a:bodyPr/>
                    <a:lstStyle/>
                    <a:p>
                      <a:pPr indent="0" lvl="0" marL="0" marR="0" rtl="0" algn="l">
                        <a:lnSpc>
                          <a:spcPct val="100000"/>
                        </a:lnSpc>
                        <a:spcBef>
                          <a:spcPts val="0"/>
                        </a:spcBef>
                        <a:spcAft>
                          <a:spcPts val="0"/>
                        </a:spcAft>
                        <a:buNone/>
                      </a:pPr>
                      <a:r>
                        <a:rPr b="1" i="0" lang="en-US" sz="300" u="none" cap="none" strike="noStrike">
                          <a:solidFill>
                            <a:srgbClr val="000000"/>
                          </a:solidFill>
                          <a:latin typeface="Arial"/>
                          <a:ea typeface="Arial"/>
                          <a:cs typeface="Arial"/>
                          <a:sym typeface="Arial"/>
                        </a:rPr>
                        <a:t>BAGUS</a:t>
                      </a:r>
                      <a:br>
                        <a:rPr b="1" i="0" lang="en-US" sz="300" u="none" cap="none" strike="noStrike">
                          <a:solidFill>
                            <a:srgbClr val="000000"/>
                          </a:solidFill>
                          <a:latin typeface="Arial"/>
                          <a:ea typeface="Arial"/>
                          <a:cs typeface="Arial"/>
                          <a:sym typeface="Arial"/>
                        </a:rPr>
                      </a:br>
                      <a:r>
                        <a:rPr b="0" i="0" lang="en-US" sz="300" u="none" cap="none" strike="noStrike">
                          <a:solidFill>
                            <a:srgbClr val="000000"/>
                          </a:solidFill>
                          <a:latin typeface="Arial"/>
                          <a:ea typeface="Arial"/>
                          <a:cs typeface="Arial"/>
                          <a:sym typeface="Arial"/>
                        </a:rPr>
                        <a:t>+ Lumayan detail</a:t>
                      </a:r>
                      <a:br>
                        <a:rPr b="0" i="0" lang="en-US" sz="300" u="none" cap="none" strike="noStrike">
                          <a:solidFill>
                            <a:srgbClr val="000000"/>
                          </a:solidFill>
                          <a:latin typeface="Arial"/>
                          <a:ea typeface="Arial"/>
                          <a:cs typeface="Arial"/>
                          <a:sym typeface="Arial"/>
                        </a:rPr>
                      </a:br>
                      <a:endParaRPr b="1" sz="400" u="none" cap="none" strike="noStrike"/>
                    </a:p>
                  </a:txBody>
                  <a:tcPr marT="0" marB="0" marR="7300" marL="7300">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0E0E3"/>
                    </a:solidFill>
                  </a:tcPr>
                </a:tc>
              </a:tr>
            </a:tbl>
          </a:graphicData>
        </a:graphic>
      </p:graphicFrame>
      <p:sp>
        <p:nvSpPr>
          <p:cNvPr id="262" name="Google Shape;262;p53"/>
          <p:cNvSpPr txBox="1"/>
          <p:nvPr/>
        </p:nvSpPr>
        <p:spPr>
          <a:xfrm>
            <a:off x="3557587" y="4465261"/>
            <a:ext cx="20288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chemeClr val="hlink"/>
                </a:solidFill>
                <a:latin typeface="Arial"/>
                <a:ea typeface="Arial"/>
                <a:cs typeface="Arial"/>
                <a:sym typeface="Arial"/>
                <a:hlinkClick r:id="rId6"/>
              </a:rPr>
              <a:t>Detail Cometitive Audit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4"/>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Competitive Audit</a:t>
            </a:r>
            <a:endParaRPr b="0" i="0" sz="2400" u="none" cap="none" strike="noStrike">
              <a:solidFill>
                <a:srgbClr val="5F6368"/>
              </a:solidFill>
              <a:latin typeface="Open Sans"/>
              <a:ea typeface="Open Sans"/>
              <a:cs typeface="Open Sans"/>
              <a:sym typeface="Open Sans"/>
            </a:endParaRPr>
          </a:p>
        </p:txBody>
      </p:sp>
      <p:sp>
        <p:nvSpPr>
          <p:cNvPr id="268" name="Google Shape;268;p54"/>
          <p:cNvSpPr/>
          <p:nvPr/>
        </p:nvSpPr>
        <p:spPr>
          <a:xfrm>
            <a:off x="466725" y="2084550"/>
            <a:ext cx="7949700" cy="2022600"/>
          </a:xfrm>
          <a:prstGeom prst="rect">
            <a:avLst/>
          </a:prstGeom>
          <a:solidFill>
            <a:srgbClr val="FA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4"/>
          <p:cNvSpPr txBox="1"/>
          <p:nvPr/>
        </p:nvSpPr>
        <p:spPr>
          <a:xfrm>
            <a:off x="973350" y="2260275"/>
            <a:ext cx="7234200" cy="68015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Beberapa aplikasi tidak memberikan opsi untuk request ukuran porsi dan level pedas.</a:t>
            </a:r>
            <a:endParaRPr b="0" i="0" sz="1400" u="none" cap="none" strike="noStrike">
              <a:solidFill>
                <a:srgbClr val="5F6368"/>
              </a:solidFill>
              <a:latin typeface="Open Sans"/>
              <a:ea typeface="Open Sans"/>
              <a:cs typeface="Open Sans"/>
              <a:sym typeface="Open Sans"/>
            </a:endParaRPr>
          </a:p>
        </p:txBody>
      </p:sp>
      <p:sp>
        <p:nvSpPr>
          <p:cNvPr id="270" name="Google Shape;270;p54"/>
          <p:cNvSpPr/>
          <p:nvPr/>
        </p:nvSpPr>
        <p:spPr>
          <a:xfrm>
            <a:off x="660375" y="2322973"/>
            <a:ext cx="274800" cy="274800"/>
          </a:xfrm>
          <a:prstGeom prst="ellipse">
            <a:avLst/>
          </a:prstGeom>
          <a:solidFill>
            <a:srgbClr val="F43F5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271" name="Google Shape;271;p54"/>
          <p:cNvSpPr txBox="1"/>
          <p:nvPr/>
        </p:nvSpPr>
        <p:spPr>
          <a:xfrm>
            <a:off x="973350" y="2890100"/>
            <a:ext cx="7354800" cy="43239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Beberapa aplikasi tidak menyediakan opsi menambah topping nasi goreng.</a:t>
            </a:r>
            <a:endParaRPr b="0" i="0" sz="1400" u="none" cap="none" strike="noStrike">
              <a:solidFill>
                <a:srgbClr val="5F6368"/>
              </a:solidFill>
              <a:latin typeface="Open Sans"/>
              <a:ea typeface="Open Sans"/>
              <a:cs typeface="Open Sans"/>
              <a:sym typeface="Open Sans"/>
            </a:endParaRPr>
          </a:p>
        </p:txBody>
      </p:sp>
      <p:sp>
        <p:nvSpPr>
          <p:cNvPr id="272" name="Google Shape;272;p54"/>
          <p:cNvSpPr/>
          <p:nvPr/>
        </p:nvSpPr>
        <p:spPr>
          <a:xfrm>
            <a:off x="660375" y="2952798"/>
            <a:ext cx="274800" cy="274800"/>
          </a:xfrm>
          <a:prstGeom prst="ellipse">
            <a:avLst/>
          </a:prstGeom>
          <a:solidFill>
            <a:srgbClr val="F43F5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273" name="Google Shape;273;p54"/>
          <p:cNvSpPr txBox="1"/>
          <p:nvPr/>
        </p:nvSpPr>
        <p:spPr>
          <a:xfrm>
            <a:off x="949790" y="3519925"/>
            <a:ext cx="7281300" cy="43239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Beberapa aplikasi tidak bisa kustomisasi lauk nasi goreng.</a:t>
            </a:r>
            <a:endParaRPr b="0" i="0" sz="1400" u="none" cap="none" strike="noStrike">
              <a:solidFill>
                <a:srgbClr val="5F6368"/>
              </a:solidFill>
              <a:latin typeface="Open Sans"/>
              <a:ea typeface="Open Sans"/>
              <a:cs typeface="Open Sans"/>
              <a:sym typeface="Open Sans"/>
            </a:endParaRPr>
          </a:p>
        </p:txBody>
      </p:sp>
      <p:sp>
        <p:nvSpPr>
          <p:cNvPr id="274" name="Google Shape;274;p54"/>
          <p:cNvSpPr/>
          <p:nvPr/>
        </p:nvSpPr>
        <p:spPr>
          <a:xfrm>
            <a:off x="660363" y="3582623"/>
            <a:ext cx="274800" cy="274800"/>
          </a:xfrm>
          <a:prstGeom prst="ellipse">
            <a:avLst/>
          </a:prstGeom>
          <a:solidFill>
            <a:srgbClr val="F43F5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275" name="Google Shape;275;p54"/>
          <p:cNvSpPr txBox="1"/>
          <p:nvPr/>
        </p:nvSpPr>
        <p:spPr>
          <a:xfrm>
            <a:off x="532875" y="1050575"/>
            <a:ext cx="7873500" cy="680156"/>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Kompetitor yang ada hanya kompetitor tidak langsung yaitu shoope, traveloka dan grab. Detail lengkapnnya dapat dilihat </a:t>
            </a:r>
            <a:r>
              <a:rPr b="0" i="0" lang="en-US" sz="1400" u="sng" cap="none" strike="noStrike">
                <a:solidFill>
                  <a:schemeClr val="hlink"/>
                </a:solidFill>
                <a:latin typeface="Open Sans"/>
                <a:ea typeface="Open Sans"/>
                <a:cs typeface="Open Sans"/>
                <a:sym typeface="Open Sans"/>
                <a:hlinkClick r:id="rId3"/>
              </a:rPr>
              <a:t>disini.</a:t>
            </a:r>
            <a:endParaRPr b="0" i="0" sz="1400" u="none" cap="none" strike="noStrike">
              <a:solidFill>
                <a:srgbClr val="5F6368"/>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9E0B"/>
        </a:solidFill>
      </p:bgPr>
    </p:bg>
    <p:spTree>
      <p:nvGrpSpPr>
        <p:cNvPr id="279" name="Shape 279"/>
        <p:cNvGrpSpPr/>
        <p:nvPr/>
      </p:nvGrpSpPr>
      <p:grpSpPr>
        <a:xfrm>
          <a:off x="0" y="0"/>
          <a:ext cx="0" cy="0"/>
          <a:chOff x="0" y="0"/>
          <a:chExt cx="0" cy="0"/>
        </a:xfrm>
      </p:grpSpPr>
      <p:sp>
        <p:nvSpPr>
          <p:cNvPr id="280" name="Google Shape;280;p55"/>
          <p:cNvSpPr txBox="1"/>
          <p:nvPr/>
        </p:nvSpPr>
        <p:spPr>
          <a:xfrm>
            <a:off x="3721275" y="2048400"/>
            <a:ext cx="63021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Goal Statement</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User Flow</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Digital wireframes</a:t>
            </a:r>
            <a:endParaRPr b="0" i="0" sz="1400" u="none" cap="none" strike="noStrike">
              <a:solidFill>
                <a:srgbClr val="FFFFFF"/>
              </a:solidFill>
              <a:latin typeface="Open Sans"/>
              <a:ea typeface="Open Sans"/>
              <a:cs typeface="Open Sans"/>
              <a:sym typeface="Open Sans"/>
            </a:endParaRPr>
          </a:p>
        </p:txBody>
      </p:sp>
      <p:sp>
        <p:nvSpPr>
          <p:cNvPr id="281" name="Google Shape;281;p55"/>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chemeClr val="dk1"/>
              </a:buClr>
              <a:buSzPts val="1100"/>
              <a:buFont typeface="Arial"/>
              <a:buNone/>
            </a:pPr>
            <a:r>
              <a:rPr b="0" i="0" lang="en-US" sz="2400" u="none" cap="none" strike="noStrike">
                <a:solidFill>
                  <a:srgbClr val="FFFFFF"/>
                </a:solidFill>
                <a:latin typeface="Open Sans"/>
                <a:ea typeface="Open Sans"/>
                <a:cs typeface="Open Sans"/>
                <a:sym typeface="Open Sans"/>
              </a:rPr>
              <a:t>Starting</a:t>
            </a:r>
            <a:endParaRPr b="0" i="0" sz="2400" u="none" cap="none" strike="noStrike">
              <a:solidFill>
                <a:srgbClr val="FFFFFF"/>
              </a:solidFill>
              <a:latin typeface="Open Sans"/>
              <a:ea typeface="Open Sans"/>
              <a:cs typeface="Open Sans"/>
              <a:sym typeface="Open Sans"/>
            </a:endParaRPr>
          </a:p>
          <a:p>
            <a:pPr indent="0" lvl="0" marL="0" marR="0" rtl="0" algn="r">
              <a:lnSpc>
                <a:spcPct val="115000"/>
              </a:lnSpc>
              <a:spcBef>
                <a:spcPts val="0"/>
              </a:spcBef>
              <a:spcAft>
                <a:spcPts val="0"/>
              </a:spcAft>
              <a:buClr>
                <a:srgbClr val="000000"/>
              </a:buClr>
              <a:buSzPts val="2400"/>
              <a:buFont typeface="Arial"/>
              <a:buNone/>
            </a:pPr>
            <a:r>
              <a:rPr b="0" i="0" lang="en-US" sz="2400" u="none" cap="none" strike="noStrike">
                <a:solidFill>
                  <a:srgbClr val="FFFFFF"/>
                </a:solidFill>
                <a:latin typeface="Open Sans"/>
                <a:ea typeface="Open Sans"/>
                <a:cs typeface="Open Sans"/>
                <a:sym typeface="Open Sans"/>
              </a:rPr>
              <a:t>the design</a:t>
            </a:r>
            <a:endParaRPr b="0" i="0" sz="2400" u="none" cap="none" strike="noStrike">
              <a:solidFill>
                <a:srgbClr val="FFFFFF"/>
              </a:solidFill>
              <a:latin typeface="Open Sans"/>
              <a:ea typeface="Open Sans"/>
              <a:cs typeface="Open Sans"/>
              <a:sym typeface="Open Sans"/>
            </a:endParaRPr>
          </a:p>
        </p:txBody>
      </p:sp>
      <p:cxnSp>
        <p:nvCxnSpPr>
          <p:cNvPr id="282" name="Google Shape;282;p55"/>
          <p:cNvCxnSpPr/>
          <p:nvPr/>
        </p:nvCxnSpPr>
        <p:spPr>
          <a:xfrm>
            <a:off x="3460100" y="1032150"/>
            <a:ext cx="36600" cy="3079200"/>
          </a:xfrm>
          <a:prstGeom prst="straightConnector1">
            <a:avLst/>
          </a:prstGeom>
          <a:noFill/>
          <a:ln cap="flat" cmpd="sng" w="19050">
            <a:solidFill>
              <a:srgbClr val="FFFFFF"/>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6"/>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Goal Statement</a:t>
            </a:r>
            <a:endParaRPr b="0" i="0" sz="2400" u="none" cap="none" strike="noStrike">
              <a:solidFill>
                <a:srgbClr val="5F6368"/>
              </a:solidFill>
              <a:latin typeface="Open Sans"/>
              <a:ea typeface="Open Sans"/>
              <a:cs typeface="Open Sans"/>
              <a:sym typeface="Open Sans"/>
            </a:endParaRPr>
          </a:p>
        </p:txBody>
      </p:sp>
      <p:pic>
        <p:nvPicPr>
          <p:cNvPr id="288" name="Google Shape;288;p56"/>
          <p:cNvPicPr preferRelativeResize="0"/>
          <p:nvPr/>
        </p:nvPicPr>
        <p:blipFill rotWithShape="1">
          <a:blip r:embed="rId3">
            <a:alphaModFix/>
          </a:blip>
          <a:srcRect b="0" l="0" r="0" t="0"/>
          <a:stretch/>
        </p:blipFill>
        <p:spPr>
          <a:xfrm>
            <a:off x="912005" y="1222881"/>
            <a:ext cx="7319990" cy="34991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User Flow</a:t>
            </a:r>
            <a:endParaRPr b="0" i="0" sz="2400" u="none" cap="none" strike="noStrike">
              <a:solidFill>
                <a:srgbClr val="5F6368"/>
              </a:solidFill>
              <a:latin typeface="Open Sans"/>
              <a:ea typeface="Open Sans"/>
              <a:cs typeface="Open Sans"/>
              <a:sym typeface="Open Sans"/>
            </a:endParaRPr>
          </a:p>
        </p:txBody>
      </p:sp>
      <p:pic>
        <p:nvPicPr>
          <p:cNvPr id="294" name="Google Shape;294;p57"/>
          <p:cNvPicPr preferRelativeResize="0"/>
          <p:nvPr/>
        </p:nvPicPr>
        <p:blipFill>
          <a:blip r:embed="rId3">
            <a:alphaModFix/>
          </a:blip>
          <a:stretch>
            <a:fillRect/>
          </a:stretch>
        </p:blipFill>
        <p:spPr>
          <a:xfrm>
            <a:off x="1661675" y="1078450"/>
            <a:ext cx="5820661" cy="3760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Storyboard</a:t>
            </a:r>
            <a:endParaRPr b="0" i="0" sz="2400" u="none" cap="none" strike="noStrike">
              <a:solidFill>
                <a:srgbClr val="5F6368"/>
              </a:solidFill>
              <a:latin typeface="Open Sans"/>
              <a:ea typeface="Open Sans"/>
              <a:cs typeface="Open Sans"/>
              <a:sym typeface="Open Sans"/>
            </a:endParaRPr>
          </a:p>
        </p:txBody>
      </p:sp>
      <p:sp>
        <p:nvSpPr>
          <p:cNvPr id="300" name="Google Shape;300;p58"/>
          <p:cNvSpPr txBox="1"/>
          <p:nvPr/>
        </p:nvSpPr>
        <p:spPr>
          <a:xfrm>
            <a:off x="400638" y="1124475"/>
            <a:ext cx="1872600" cy="400200"/>
          </a:xfrm>
          <a:prstGeom prst="rect">
            <a:avLst/>
          </a:prstGeom>
          <a:noFill/>
          <a:ln>
            <a:noFill/>
          </a:ln>
        </p:spPr>
        <p:txBody>
          <a:bodyPr anchorCtr="0" anchor="t" bIns="91425" lIns="0" spcFirstLastPara="1" rIns="91425" wrap="square" tIns="91425">
            <a:spAutoFit/>
          </a:bodyPr>
          <a:lstStyle/>
          <a:p>
            <a:pPr indent="-317500" lvl="0" marL="457200" marR="0" rtl="0" algn="l">
              <a:lnSpc>
                <a:spcPct val="150000"/>
              </a:lnSpc>
              <a:spcBef>
                <a:spcPts val="0"/>
              </a:spcBef>
              <a:spcAft>
                <a:spcPts val="0"/>
              </a:spcAft>
              <a:buClr>
                <a:srgbClr val="F59E0B"/>
              </a:buClr>
              <a:buSzPts val="1400"/>
              <a:buFont typeface="Open Sans SemiBold"/>
              <a:buChar char="●"/>
            </a:pPr>
            <a:r>
              <a:rPr b="0" i="0" lang="en-US" sz="1400" u="none" cap="none" strike="noStrike">
                <a:solidFill>
                  <a:srgbClr val="F59E0B"/>
                </a:solidFill>
                <a:latin typeface="Open Sans SemiBold"/>
                <a:ea typeface="Open Sans SemiBold"/>
                <a:cs typeface="Open Sans SemiBold"/>
                <a:sym typeface="Open Sans SemiBold"/>
              </a:rPr>
              <a:t>Big picture</a:t>
            </a:r>
            <a:endParaRPr b="0" i="0" sz="1400" u="none" cap="none" strike="noStrike">
              <a:solidFill>
                <a:srgbClr val="F59E0B"/>
              </a:solidFill>
              <a:latin typeface="Open Sans SemiBold"/>
              <a:ea typeface="Open Sans SemiBold"/>
              <a:cs typeface="Open Sans SemiBold"/>
              <a:sym typeface="Open Sans SemiBold"/>
            </a:endParaRPr>
          </a:p>
        </p:txBody>
      </p:sp>
      <p:sp>
        <p:nvSpPr>
          <p:cNvPr id="301" name="Google Shape;301;p58"/>
          <p:cNvSpPr txBox="1"/>
          <p:nvPr/>
        </p:nvSpPr>
        <p:spPr>
          <a:xfrm>
            <a:off x="4912800" y="1154650"/>
            <a:ext cx="3000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F59E0B"/>
              </a:buClr>
              <a:buSzPts val="1400"/>
              <a:buFont typeface="Open Sans SemiBold"/>
              <a:buChar char="●"/>
            </a:pPr>
            <a:r>
              <a:rPr b="0" i="0" lang="en-US" sz="1400" u="none" cap="none" strike="noStrike">
                <a:solidFill>
                  <a:srgbClr val="F59E0B"/>
                </a:solidFill>
                <a:latin typeface="Open Sans SemiBold"/>
                <a:ea typeface="Open Sans SemiBold"/>
                <a:cs typeface="Open Sans SemiBold"/>
                <a:sym typeface="Open Sans SemiBold"/>
              </a:rPr>
              <a:t>Close-up</a:t>
            </a:r>
            <a:endParaRPr b="0" i="0" sz="1400" u="none" cap="none" strike="noStrike">
              <a:solidFill>
                <a:srgbClr val="F59E0B"/>
              </a:solidFill>
              <a:latin typeface="Arial"/>
              <a:ea typeface="Arial"/>
              <a:cs typeface="Arial"/>
              <a:sym typeface="Arial"/>
            </a:endParaRPr>
          </a:p>
        </p:txBody>
      </p:sp>
      <p:pic>
        <p:nvPicPr>
          <p:cNvPr id="302" name="Google Shape;302;p58"/>
          <p:cNvPicPr preferRelativeResize="0"/>
          <p:nvPr/>
        </p:nvPicPr>
        <p:blipFill rotWithShape="1">
          <a:blip r:embed="rId3">
            <a:alphaModFix/>
          </a:blip>
          <a:srcRect b="1914" l="5863" r="5765" t="15564"/>
          <a:stretch/>
        </p:blipFill>
        <p:spPr>
          <a:xfrm>
            <a:off x="517675" y="1631050"/>
            <a:ext cx="3830562" cy="2218500"/>
          </a:xfrm>
          <a:prstGeom prst="rect">
            <a:avLst/>
          </a:prstGeom>
          <a:noFill/>
          <a:ln>
            <a:noFill/>
          </a:ln>
        </p:spPr>
      </p:pic>
      <p:pic>
        <p:nvPicPr>
          <p:cNvPr id="303" name="Google Shape;303;p58"/>
          <p:cNvPicPr preferRelativeResize="0"/>
          <p:nvPr/>
        </p:nvPicPr>
        <p:blipFill rotWithShape="1">
          <a:blip r:embed="rId4">
            <a:alphaModFix/>
          </a:blip>
          <a:srcRect b="0" l="5657" r="5254" t="15525"/>
          <a:stretch/>
        </p:blipFill>
        <p:spPr>
          <a:xfrm>
            <a:off x="4795764" y="1660894"/>
            <a:ext cx="3702059" cy="21886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Wireframe Kertas</a:t>
            </a:r>
            <a:endParaRPr b="0" i="0" sz="2400" u="none" cap="none" strike="noStrike">
              <a:solidFill>
                <a:srgbClr val="5F6368"/>
              </a:solidFill>
              <a:latin typeface="Open Sans"/>
              <a:ea typeface="Open Sans"/>
              <a:cs typeface="Open Sans"/>
              <a:sym typeface="Open Sans"/>
            </a:endParaRPr>
          </a:p>
        </p:txBody>
      </p:sp>
      <p:pic>
        <p:nvPicPr>
          <p:cNvPr descr="Sebuah gambar berisi teks&#10;&#10;Deskripsi dibuat secara otomatis" id="309" name="Google Shape;309;p59"/>
          <p:cNvPicPr preferRelativeResize="0"/>
          <p:nvPr/>
        </p:nvPicPr>
        <p:blipFill rotWithShape="1">
          <a:blip r:embed="rId3">
            <a:alphaModFix/>
          </a:blip>
          <a:srcRect b="0" l="0" r="0" t="0"/>
          <a:stretch/>
        </p:blipFill>
        <p:spPr>
          <a:xfrm>
            <a:off x="453949" y="1078450"/>
            <a:ext cx="5833827" cy="3822163"/>
          </a:xfrm>
          <a:prstGeom prst="rect">
            <a:avLst/>
          </a:prstGeom>
          <a:noFill/>
          <a:ln>
            <a:noFill/>
          </a:ln>
        </p:spPr>
      </p:pic>
      <p:pic>
        <p:nvPicPr>
          <p:cNvPr descr="Sebuah gambar berisi teks&#10;&#10;Deskripsi dibuat secara otomatis" id="310" name="Google Shape;310;p59"/>
          <p:cNvPicPr preferRelativeResize="0"/>
          <p:nvPr/>
        </p:nvPicPr>
        <p:blipFill rotWithShape="1">
          <a:blip r:embed="rId3">
            <a:alphaModFix/>
          </a:blip>
          <a:srcRect b="2754" l="27322" r="53064" t="51530"/>
          <a:stretch/>
        </p:blipFill>
        <p:spPr>
          <a:xfrm>
            <a:off x="6872288" y="1392774"/>
            <a:ext cx="2091302" cy="3193513"/>
          </a:xfrm>
          <a:prstGeom prst="rect">
            <a:avLst/>
          </a:prstGeom>
          <a:noFill/>
          <a:ln>
            <a:noFill/>
          </a:ln>
        </p:spPr>
      </p:pic>
      <p:cxnSp>
        <p:nvCxnSpPr>
          <p:cNvPr id="311" name="Google Shape;311;p59"/>
          <p:cNvCxnSpPr/>
          <p:nvPr/>
        </p:nvCxnSpPr>
        <p:spPr>
          <a:xfrm>
            <a:off x="1703500" y="3929062"/>
            <a:ext cx="368187" cy="0"/>
          </a:xfrm>
          <a:prstGeom prst="straightConnector1">
            <a:avLst/>
          </a:prstGeom>
          <a:noFill/>
          <a:ln cap="flat" cmpd="sng" w="38100">
            <a:solidFill>
              <a:srgbClr val="3B7FF2"/>
            </a:solidFill>
            <a:prstDash val="solid"/>
            <a:round/>
            <a:headEnd len="sm" w="sm" type="none"/>
            <a:tailEnd len="med" w="med" type="triangle"/>
          </a:ln>
        </p:spPr>
      </p:cxnSp>
      <p:cxnSp>
        <p:nvCxnSpPr>
          <p:cNvPr id="312" name="Google Shape;312;p59"/>
          <p:cNvCxnSpPr/>
          <p:nvPr/>
        </p:nvCxnSpPr>
        <p:spPr>
          <a:xfrm>
            <a:off x="6399325" y="3059906"/>
            <a:ext cx="368187" cy="0"/>
          </a:xfrm>
          <a:prstGeom prst="straightConnector1">
            <a:avLst/>
          </a:prstGeom>
          <a:noFill/>
          <a:ln cap="flat" cmpd="sng" w="38100">
            <a:solidFill>
              <a:srgbClr val="3B7FF2"/>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2"/>
          <p:cNvSpPr txBox="1"/>
          <p:nvPr/>
        </p:nvSpPr>
        <p:spPr>
          <a:xfrm>
            <a:off x="1231075" y="1604200"/>
            <a:ext cx="4086000" cy="1338798"/>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2D3E50"/>
                </a:solidFill>
                <a:latin typeface="Open Sans SemiBold"/>
                <a:ea typeface="Open Sans SemiBold"/>
                <a:cs typeface="Open Sans SemiBold"/>
                <a:sym typeface="Open Sans SemiBold"/>
              </a:rPr>
              <a:t>Penjelasan Produk: </a:t>
            </a:r>
            <a:endParaRPr b="0" i="0" sz="1400" u="none" cap="none" strike="noStrike">
              <a:solidFill>
                <a:srgbClr val="2D3E50"/>
              </a:solidFill>
              <a:latin typeface="Open Sans SemiBold"/>
              <a:ea typeface="Open Sans SemiBold"/>
              <a:cs typeface="Open Sans SemiBold"/>
              <a:sym typeface="Open Sans SemiBold"/>
            </a:endParaRPr>
          </a:p>
          <a:p>
            <a:pPr indent="0" lvl="0" marL="0" marR="0" rtl="0" algn="l">
              <a:lnSpc>
                <a:spcPct val="150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Aplikasi pemesanan nasi goreng yang menyajikan beragam macam masakan nasi goreng khas nusantara untuk pecinta kuliner di seluruh Indonesia.</a:t>
            </a:r>
            <a:endParaRPr b="1" i="0" sz="1200" u="none" cap="none" strike="noStrike">
              <a:solidFill>
                <a:srgbClr val="1967D2"/>
              </a:solidFill>
              <a:latin typeface="Open Sans"/>
              <a:ea typeface="Open Sans"/>
              <a:cs typeface="Open Sans"/>
              <a:sym typeface="Open Sans"/>
            </a:endParaRPr>
          </a:p>
        </p:txBody>
      </p:sp>
      <p:sp>
        <p:nvSpPr>
          <p:cNvPr id="146" name="Google Shape;146;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Ringkasan Project </a:t>
            </a:r>
            <a:endParaRPr b="0" i="0" sz="2400" u="none" cap="none" strike="noStrike">
              <a:solidFill>
                <a:srgbClr val="5F6368"/>
              </a:solidFill>
              <a:latin typeface="Open Sans"/>
              <a:ea typeface="Open Sans"/>
              <a:cs typeface="Open Sans"/>
              <a:sym typeface="Open Sans"/>
            </a:endParaRPr>
          </a:p>
        </p:txBody>
      </p:sp>
      <p:sp>
        <p:nvSpPr>
          <p:cNvPr id="147" name="Google Shape;147;p42"/>
          <p:cNvSpPr/>
          <p:nvPr/>
        </p:nvSpPr>
        <p:spPr>
          <a:xfrm>
            <a:off x="517675" y="1604200"/>
            <a:ext cx="513300" cy="513300"/>
          </a:xfrm>
          <a:prstGeom prst="ellipse">
            <a:avLst/>
          </a:prstGeom>
          <a:solidFill>
            <a:srgbClr val="FB1A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2"/>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US" sz="1400" u="none" cap="none" strike="noStrike">
                <a:solidFill>
                  <a:srgbClr val="2D3E50"/>
                </a:solidFill>
                <a:latin typeface="Open Sans SemiBold"/>
                <a:ea typeface="Open Sans SemiBold"/>
                <a:cs typeface="Open Sans SemiBold"/>
                <a:sym typeface="Open Sans SemiBold"/>
              </a:rPr>
              <a:t>Durasi project:</a:t>
            </a:r>
            <a:endParaRPr b="0" i="0" sz="1400" u="none" cap="none" strike="noStrike">
              <a:solidFill>
                <a:srgbClr val="2D3E50"/>
              </a:solidFill>
              <a:latin typeface="Open Sans SemiBold"/>
              <a:ea typeface="Open Sans SemiBold"/>
              <a:cs typeface="Open Sans SemiBold"/>
              <a:sym typeface="Open Sans SemiBold"/>
            </a:endParaRPr>
          </a:p>
          <a:p>
            <a:pPr indent="0" lvl="0" marL="0" marR="0" rtl="0" algn="l">
              <a:lnSpc>
                <a:spcPct val="150000"/>
              </a:lnSpc>
              <a:spcBef>
                <a:spcPts val="0"/>
              </a:spcBef>
              <a:spcAft>
                <a:spcPts val="0"/>
              </a:spcAft>
              <a:buClr>
                <a:schemeClr val="dk1"/>
              </a:buClr>
              <a:buSzPts val="1100"/>
              <a:buFont typeface="Arial"/>
              <a:buNone/>
            </a:pPr>
            <a:r>
              <a:rPr lang="en-US" sz="1200">
                <a:solidFill>
                  <a:srgbClr val="5F6368"/>
                </a:solidFill>
                <a:latin typeface="Open Sans"/>
                <a:ea typeface="Open Sans"/>
                <a:cs typeface="Open Sans"/>
                <a:sym typeface="Open Sans"/>
              </a:rPr>
              <a:t>22-26 </a:t>
            </a:r>
            <a:r>
              <a:rPr b="0" i="0" lang="en-US" sz="1200" u="none" cap="none" strike="noStrike">
                <a:solidFill>
                  <a:srgbClr val="5F6368"/>
                </a:solidFill>
                <a:latin typeface="Open Sans"/>
                <a:ea typeface="Open Sans"/>
                <a:cs typeface="Open Sans"/>
                <a:sym typeface="Open Sans"/>
              </a:rPr>
              <a:t>April 2022</a:t>
            </a:r>
            <a:endParaRPr b="0" i="0" sz="1200" u="none" cap="none" strike="noStrike">
              <a:solidFill>
                <a:srgbClr val="5F6368"/>
              </a:solidFill>
              <a:latin typeface="Open Sans"/>
              <a:ea typeface="Open Sans"/>
              <a:cs typeface="Open Sans"/>
              <a:sym typeface="Open Sans"/>
            </a:endParaRPr>
          </a:p>
        </p:txBody>
      </p:sp>
      <p:sp>
        <p:nvSpPr>
          <p:cNvPr id="149" name="Google Shape;149;p42"/>
          <p:cNvSpPr/>
          <p:nvPr/>
        </p:nvSpPr>
        <p:spPr>
          <a:xfrm>
            <a:off x="517675" y="3172985"/>
            <a:ext cx="513300" cy="513300"/>
          </a:xfrm>
          <a:prstGeom prst="ellipse">
            <a:avLst/>
          </a:prstGeom>
          <a:solidFill>
            <a:srgbClr val="FB1A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2"/>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42"/>
          <p:cNvSpPr/>
          <p:nvPr/>
        </p:nvSpPr>
        <p:spPr>
          <a:xfrm>
            <a:off x="6105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52" name="Google Shape;152;p42"/>
          <p:cNvPicPr preferRelativeResize="0"/>
          <p:nvPr/>
        </p:nvPicPr>
        <p:blipFill rotWithShape="1">
          <a:blip r:embed="rId3">
            <a:alphaModFix/>
          </a:blip>
          <a:srcRect b="0" l="0" r="0" t="0"/>
          <a:stretch/>
        </p:blipFill>
        <p:spPr>
          <a:xfrm>
            <a:off x="6081207" y="961550"/>
            <a:ext cx="2167150" cy="3657600"/>
          </a:xfrm>
          <a:prstGeom prst="flowChartAlternateProcess">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0"/>
          <p:cNvSpPr txBox="1"/>
          <p:nvPr/>
        </p:nvSpPr>
        <p:spPr>
          <a:xfrm>
            <a:off x="299961" y="451779"/>
            <a:ext cx="2617411"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Wireframe Digital</a:t>
            </a:r>
            <a:endParaRPr b="0" i="0" sz="2400" u="none" cap="none" strike="noStrike">
              <a:solidFill>
                <a:srgbClr val="5F6368"/>
              </a:solidFill>
              <a:latin typeface="Open Sans"/>
              <a:ea typeface="Open Sans"/>
              <a:cs typeface="Open Sans"/>
              <a:sym typeface="Open Sans"/>
            </a:endParaRPr>
          </a:p>
        </p:txBody>
      </p:sp>
      <p:pic>
        <p:nvPicPr>
          <p:cNvPr id="318" name="Google Shape;318;p60"/>
          <p:cNvPicPr preferRelativeResize="0"/>
          <p:nvPr/>
        </p:nvPicPr>
        <p:blipFill rotWithShape="1">
          <a:blip r:embed="rId3">
            <a:alphaModFix/>
          </a:blip>
          <a:srcRect b="0" l="0" r="0" t="0"/>
          <a:stretch/>
        </p:blipFill>
        <p:spPr>
          <a:xfrm>
            <a:off x="3102428" y="0"/>
            <a:ext cx="2939143" cy="5143500"/>
          </a:xfrm>
          <a:prstGeom prst="rect">
            <a:avLst/>
          </a:prstGeom>
          <a:noFill/>
          <a:ln>
            <a:noFill/>
          </a:ln>
        </p:spPr>
      </p:pic>
      <p:pic>
        <p:nvPicPr>
          <p:cNvPr id="319" name="Google Shape;319;p60"/>
          <p:cNvPicPr preferRelativeResize="0"/>
          <p:nvPr/>
        </p:nvPicPr>
        <p:blipFill rotWithShape="1">
          <a:blip r:embed="rId4">
            <a:alphaModFix/>
          </a:blip>
          <a:srcRect b="0" l="0" r="0" t="0"/>
          <a:stretch/>
        </p:blipFill>
        <p:spPr>
          <a:xfrm>
            <a:off x="6041571" y="0"/>
            <a:ext cx="2935224" cy="2831417"/>
          </a:xfrm>
          <a:prstGeom prst="rect">
            <a:avLst/>
          </a:prstGeom>
          <a:noFill/>
          <a:ln>
            <a:noFill/>
          </a:ln>
        </p:spPr>
      </p:pic>
      <p:sp>
        <p:nvSpPr>
          <p:cNvPr id="320" name="Google Shape;320;p60"/>
          <p:cNvSpPr txBox="1"/>
          <p:nvPr/>
        </p:nvSpPr>
        <p:spPr>
          <a:xfrm>
            <a:off x="299962" y="4537832"/>
            <a:ext cx="247895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5F6368"/>
                </a:solidFill>
                <a:latin typeface="Open Sans"/>
                <a:ea typeface="Open Sans"/>
                <a:cs typeface="Open Sans"/>
                <a:sym typeface="Open Sans"/>
              </a:rPr>
              <a:t>Link Project : </a:t>
            </a:r>
            <a:r>
              <a:rPr b="0" i="0" lang="en-US" sz="1200" u="sng" cap="none" strike="noStrike">
                <a:solidFill>
                  <a:schemeClr val="hlink"/>
                </a:solidFill>
                <a:latin typeface="Open Sans"/>
                <a:ea typeface="Open Sans"/>
                <a:cs typeface="Open Sans"/>
                <a:sym typeface="Open Sans"/>
                <a:hlinkClick r:id="rId5"/>
              </a:rPr>
              <a:t>Pesan Nasi Goreng</a:t>
            </a:r>
            <a:endParaRPr b="0" i="0" sz="1200" u="none" cap="none" strike="noStrike">
              <a:solidFill>
                <a:srgbClr val="5F6368"/>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Wireframe Digital </a:t>
            </a:r>
            <a:endParaRPr b="0" i="0" sz="2400" u="none" cap="none" strike="noStrike">
              <a:solidFill>
                <a:srgbClr val="5F6368"/>
              </a:solidFill>
              <a:latin typeface="Open Sans"/>
              <a:ea typeface="Open Sans"/>
              <a:cs typeface="Open Sans"/>
              <a:sym typeface="Open Sans"/>
            </a:endParaRPr>
          </a:p>
        </p:txBody>
      </p:sp>
      <p:sp>
        <p:nvSpPr>
          <p:cNvPr id="326" name="Google Shape;326;p61"/>
          <p:cNvSpPr txBox="1"/>
          <p:nvPr/>
        </p:nvSpPr>
        <p:spPr>
          <a:xfrm>
            <a:off x="517675" y="1522550"/>
            <a:ext cx="2421300" cy="1477297"/>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US" sz="1400" u="none" cap="none" strike="noStrike">
                <a:solidFill>
                  <a:srgbClr val="5F6368"/>
                </a:solidFill>
                <a:latin typeface="Open Sans"/>
                <a:ea typeface="Open Sans"/>
                <a:cs typeface="Open Sans"/>
                <a:sym typeface="Open Sans"/>
              </a:rPr>
              <a:t>Request yang lengkap dan mudah adalah hal yang penting dalam desain untuk memenuhi kebutuhan user</a:t>
            </a:r>
            <a:endParaRPr b="0" i="0" sz="1400" u="none" cap="none" strike="noStrike">
              <a:solidFill>
                <a:srgbClr val="000000"/>
              </a:solidFill>
              <a:latin typeface="Arial"/>
              <a:ea typeface="Arial"/>
              <a:cs typeface="Arial"/>
              <a:sym typeface="Arial"/>
            </a:endParaRPr>
          </a:p>
        </p:txBody>
      </p:sp>
      <p:sp>
        <p:nvSpPr>
          <p:cNvPr id="327" name="Google Shape;327;p61"/>
          <p:cNvSpPr txBox="1"/>
          <p:nvPr/>
        </p:nvSpPr>
        <p:spPr>
          <a:xfrm>
            <a:off x="3781170" y="1345135"/>
            <a:ext cx="1100400" cy="95407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5F6368"/>
                </a:solidFill>
                <a:latin typeface="Open Sans"/>
                <a:ea typeface="Open Sans"/>
                <a:cs typeface="Open Sans"/>
                <a:sym typeface="Open Sans"/>
              </a:rPr>
              <a:t>Requset porsi dan level pedas menggunakan radio button</a:t>
            </a:r>
            <a:endParaRPr b="0" i="0" sz="1000" u="none" cap="none" strike="noStrike">
              <a:solidFill>
                <a:srgbClr val="5F6368"/>
              </a:solidFill>
              <a:latin typeface="Open Sans"/>
              <a:ea typeface="Open Sans"/>
              <a:cs typeface="Open Sans"/>
              <a:sym typeface="Open Sans"/>
            </a:endParaRPr>
          </a:p>
        </p:txBody>
      </p:sp>
      <p:sp>
        <p:nvSpPr>
          <p:cNvPr id="328" name="Google Shape;328;p61"/>
          <p:cNvSpPr txBox="1"/>
          <p:nvPr/>
        </p:nvSpPr>
        <p:spPr>
          <a:xfrm>
            <a:off x="7840859" y="2299212"/>
            <a:ext cx="1100400" cy="110796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rgbClr val="5F6368"/>
                </a:solidFill>
                <a:latin typeface="Open Sans"/>
                <a:ea typeface="Open Sans"/>
                <a:cs typeface="Open Sans"/>
                <a:sym typeface="Open Sans"/>
              </a:rPr>
              <a:t>Tambah lauk menggunakan menu plus minus karena bisa lebih dari satu</a:t>
            </a:r>
            <a:endParaRPr b="0" i="0" sz="1000" u="none" cap="none" strike="noStrike">
              <a:solidFill>
                <a:srgbClr val="5F6368"/>
              </a:solidFill>
              <a:latin typeface="Open Sans"/>
              <a:ea typeface="Open Sans"/>
              <a:cs typeface="Open Sans"/>
              <a:sym typeface="Open Sans"/>
            </a:endParaRPr>
          </a:p>
        </p:txBody>
      </p:sp>
      <p:pic>
        <p:nvPicPr>
          <p:cNvPr id="329" name="Google Shape;329;p61"/>
          <p:cNvPicPr preferRelativeResize="0"/>
          <p:nvPr/>
        </p:nvPicPr>
        <p:blipFill rotWithShape="1">
          <a:blip r:embed="rId3">
            <a:alphaModFix/>
          </a:blip>
          <a:srcRect b="0" l="0" r="0" t="0"/>
          <a:stretch/>
        </p:blipFill>
        <p:spPr>
          <a:xfrm>
            <a:off x="5626429" y="-51750"/>
            <a:ext cx="1469571" cy="5143500"/>
          </a:xfrm>
          <a:prstGeom prst="rect">
            <a:avLst/>
          </a:prstGeom>
          <a:noFill/>
          <a:ln>
            <a:noFill/>
          </a:ln>
        </p:spPr>
      </p:pic>
      <p:cxnSp>
        <p:nvCxnSpPr>
          <p:cNvPr id="330" name="Google Shape;330;p61"/>
          <p:cNvCxnSpPr/>
          <p:nvPr/>
        </p:nvCxnSpPr>
        <p:spPr>
          <a:xfrm>
            <a:off x="4930927" y="1822285"/>
            <a:ext cx="918900" cy="0"/>
          </a:xfrm>
          <a:prstGeom prst="straightConnector1">
            <a:avLst/>
          </a:prstGeom>
          <a:noFill/>
          <a:ln cap="flat" cmpd="sng" w="19050">
            <a:solidFill>
              <a:srgbClr val="F59E0B"/>
            </a:solidFill>
            <a:prstDash val="solid"/>
            <a:round/>
            <a:headEnd len="sm" w="sm" type="none"/>
            <a:tailEnd len="med" w="med" type="triangle"/>
          </a:ln>
        </p:spPr>
      </p:cxnSp>
      <p:cxnSp>
        <p:nvCxnSpPr>
          <p:cNvPr id="331" name="Google Shape;331;p61"/>
          <p:cNvCxnSpPr/>
          <p:nvPr/>
        </p:nvCxnSpPr>
        <p:spPr>
          <a:xfrm rot="10800000">
            <a:off x="6888736" y="2828760"/>
            <a:ext cx="918000" cy="0"/>
          </a:xfrm>
          <a:prstGeom prst="straightConnector1">
            <a:avLst/>
          </a:prstGeom>
          <a:noFill/>
          <a:ln cap="flat" cmpd="sng" w="19050">
            <a:solidFill>
              <a:srgbClr val="F59E0B"/>
            </a:solidFill>
            <a:prstDash val="solid"/>
            <a:round/>
            <a:headEnd len="sm" w="sm" type="none"/>
            <a:tailEnd len="med" w="med" type="triangle"/>
          </a:ln>
        </p:spPr>
      </p:cxnSp>
      <p:cxnSp>
        <p:nvCxnSpPr>
          <p:cNvPr id="332" name="Google Shape;332;p61"/>
          <p:cNvCxnSpPr/>
          <p:nvPr/>
        </p:nvCxnSpPr>
        <p:spPr>
          <a:xfrm>
            <a:off x="4930927" y="3754717"/>
            <a:ext cx="918900" cy="0"/>
          </a:xfrm>
          <a:prstGeom prst="straightConnector1">
            <a:avLst/>
          </a:prstGeom>
          <a:noFill/>
          <a:ln cap="flat" cmpd="sng" w="19050">
            <a:solidFill>
              <a:srgbClr val="F59E0B"/>
            </a:solidFill>
            <a:prstDash val="solid"/>
            <a:round/>
            <a:headEnd len="sm" w="sm" type="none"/>
            <a:tailEnd len="med" w="med" type="triangle"/>
          </a:ln>
        </p:spPr>
      </p:cxnSp>
      <p:sp>
        <p:nvSpPr>
          <p:cNvPr id="333" name="Google Shape;333;p61"/>
          <p:cNvSpPr txBox="1"/>
          <p:nvPr/>
        </p:nvSpPr>
        <p:spPr>
          <a:xfrm>
            <a:off x="3781170" y="3123790"/>
            <a:ext cx="1100400" cy="126185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5F6368"/>
                </a:solidFill>
                <a:latin typeface="Open Sans"/>
                <a:ea typeface="Open Sans"/>
                <a:cs typeface="Open Sans"/>
                <a:sym typeface="Open Sans"/>
              </a:rPr>
              <a:t>Tambah topping menggunakan check box beserta gambar supaya lebih jelas</a:t>
            </a:r>
            <a:endParaRPr b="0" i="0" sz="1000" u="none" cap="none" strike="noStrike">
              <a:solidFill>
                <a:srgbClr val="5F6368"/>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B981"/>
        </a:solidFill>
      </p:bgPr>
    </p:bg>
    <p:spTree>
      <p:nvGrpSpPr>
        <p:cNvPr id="337" name="Shape 337"/>
        <p:cNvGrpSpPr/>
        <p:nvPr/>
      </p:nvGrpSpPr>
      <p:grpSpPr>
        <a:xfrm>
          <a:off x="0" y="0"/>
          <a:ext cx="0" cy="0"/>
          <a:chOff x="0" y="0"/>
          <a:chExt cx="0" cy="0"/>
        </a:xfrm>
      </p:grpSpPr>
      <p:sp>
        <p:nvSpPr>
          <p:cNvPr id="338" name="Google Shape;338;p62"/>
          <p:cNvSpPr txBox="1"/>
          <p:nvPr/>
        </p:nvSpPr>
        <p:spPr>
          <a:xfrm>
            <a:off x="3721275" y="2048400"/>
            <a:ext cx="3990000" cy="1369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Mockup</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Design System</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Pertimbangan Aksesibilitas</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High-fidelity prototype</a:t>
            </a:r>
            <a:endParaRPr b="0" i="0" sz="1400" u="none" cap="none" strike="noStrike">
              <a:solidFill>
                <a:srgbClr val="FFFFFF"/>
              </a:solidFill>
              <a:latin typeface="Open Sans"/>
              <a:ea typeface="Open Sans"/>
              <a:cs typeface="Open Sans"/>
              <a:sym typeface="Open Sans"/>
            </a:endParaRPr>
          </a:p>
        </p:txBody>
      </p:sp>
      <p:sp>
        <p:nvSpPr>
          <p:cNvPr id="339" name="Google Shape;339;p62"/>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2400"/>
              <a:buFont typeface="Arial"/>
              <a:buNone/>
            </a:pPr>
            <a:r>
              <a:rPr b="0" i="0" lang="en-US" sz="2400" u="none" cap="none" strike="noStrike">
                <a:solidFill>
                  <a:srgbClr val="FFFFFF"/>
                </a:solidFill>
                <a:latin typeface="Open Sans"/>
                <a:ea typeface="Open Sans"/>
                <a:cs typeface="Open Sans"/>
                <a:sym typeface="Open Sans"/>
              </a:rPr>
              <a:t>Mockup &amp; </a:t>
            </a:r>
            <a:br>
              <a:rPr b="0" i="0" lang="en-US" sz="2400" u="none" cap="none" strike="noStrike">
                <a:solidFill>
                  <a:srgbClr val="FFFFFF"/>
                </a:solidFill>
                <a:latin typeface="Open Sans"/>
                <a:ea typeface="Open Sans"/>
                <a:cs typeface="Open Sans"/>
                <a:sym typeface="Open Sans"/>
              </a:rPr>
            </a:br>
            <a:r>
              <a:rPr b="0" i="0" lang="en-US" sz="2400" u="none" cap="none" strike="noStrike">
                <a:solidFill>
                  <a:srgbClr val="FFFFFF"/>
                </a:solidFill>
                <a:latin typeface="Open Sans"/>
                <a:ea typeface="Open Sans"/>
                <a:cs typeface="Open Sans"/>
                <a:sym typeface="Open Sans"/>
              </a:rPr>
              <a:t>Prototype</a:t>
            </a:r>
            <a:endParaRPr b="0" i="0" sz="2400" u="none" cap="none" strike="noStrike">
              <a:solidFill>
                <a:srgbClr val="FFFFFF"/>
              </a:solidFill>
              <a:latin typeface="Open Sans"/>
              <a:ea typeface="Open Sans"/>
              <a:cs typeface="Open Sans"/>
              <a:sym typeface="Open Sans"/>
            </a:endParaRPr>
          </a:p>
        </p:txBody>
      </p:sp>
      <p:cxnSp>
        <p:nvCxnSpPr>
          <p:cNvPr id="340" name="Google Shape;340;p62"/>
          <p:cNvCxnSpPr/>
          <p:nvPr/>
        </p:nvCxnSpPr>
        <p:spPr>
          <a:xfrm>
            <a:off x="3460100" y="1032150"/>
            <a:ext cx="36600" cy="3079200"/>
          </a:xfrm>
          <a:prstGeom prst="straightConnector1">
            <a:avLst/>
          </a:prstGeom>
          <a:noFill/>
          <a:ln cap="flat" cmpd="sng" w="19050">
            <a:solidFill>
              <a:srgbClr val="FFFFFF"/>
            </a:solidFill>
            <a:prstDash val="solid"/>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Mockup</a:t>
            </a:r>
            <a:endParaRPr b="0" i="0" sz="2400" u="none" cap="none" strike="noStrike">
              <a:solidFill>
                <a:srgbClr val="5F6368"/>
              </a:solidFill>
              <a:latin typeface="Open Sans"/>
              <a:ea typeface="Open Sans"/>
              <a:cs typeface="Open Sans"/>
              <a:sym typeface="Open Sans"/>
            </a:endParaRPr>
          </a:p>
        </p:txBody>
      </p:sp>
      <p:sp>
        <p:nvSpPr>
          <p:cNvPr id="346" name="Google Shape;346;p63"/>
          <p:cNvSpPr txBox="1"/>
          <p:nvPr/>
        </p:nvSpPr>
        <p:spPr>
          <a:xfrm>
            <a:off x="517675" y="1522550"/>
            <a:ext cx="2421300" cy="1477297"/>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US" sz="1400" u="none" cap="none" strike="noStrike">
                <a:solidFill>
                  <a:srgbClr val="5F6368"/>
                </a:solidFill>
                <a:latin typeface="Open Sans"/>
                <a:ea typeface="Open Sans"/>
                <a:cs typeface="Open Sans"/>
                <a:sym typeface="Open Sans"/>
              </a:rPr>
              <a:t>Pemanfaatan card view, drop shadow dan grid agar membuat desain menjadi rapi dan lebih hidup</a:t>
            </a:r>
            <a:endParaRPr b="0" i="0" sz="1400" u="none" cap="none" strike="noStrike">
              <a:solidFill>
                <a:srgbClr val="000000"/>
              </a:solidFill>
              <a:latin typeface="Arial"/>
              <a:ea typeface="Arial"/>
              <a:cs typeface="Arial"/>
              <a:sym typeface="Arial"/>
            </a:endParaRPr>
          </a:p>
        </p:txBody>
      </p:sp>
      <p:cxnSp>
        <p:nvCxnSpPr>
          <p:cNvPr id="347" name="Google Shape;347;p63"/>
          <p:cNvCxnSpPr/>
          <p:nvPr/>
        </p:nvCxnSpPr>
        <p:spPr>
          <a:xfrm>
            <a:off x="5749763" y="2855450"/>
            <a:ext cx="812100" cy="0"/>
          </a:xfrm>
          <a:prstGeom prst="straightConnector1">
            <a:avLst/>
          </a:prstGeom>
          <a:noFill/>
          <a:ln cap="flat" cmpd="sng" w="28575">
            <a:solidFill>
              <a:srgbClr val="10B981"/>
            </a:solidFill>
            <a:prstDash val="solid"/>
            <a:round/>
            <a:headEnd len="sm" w="sm" type="none"/>
            <a:tailEnd len="med" w="med" type="triangle"/>
          </a:ln>
        </p:spPr>
      </p:cxnSp>
      <p:pic>
        <p:nvPicPr>
          <p:cNvPr id="348" name="Google Shape;348;p63"/>
          <p:cNvPicPr preferRelativeResize="0"/>
          <p:nvPr/>
        </p:nvPicPr>
        <p:blipFill rotWithShape="1">
          <a:blip r:embed="rId3">
            <a:alphaModFix/>
          </a:blip>
          <a:srcRect b="0" l="0" r="0" t="0"/>
          <a:stretch/>
        </p:blipFill>
        <p:spPr>
          <a:xfrm>
            <a:off x="4133523" y="-38862"/>
            <a:ext cx="1492024" cy="5222086"/>
          </a:xfrm>
          <a:prstGeom prst="rect">
            <a:avLst/>
          </a:prstGeom>
          <a:noFill/>
          <a:ln>
            <a:noFill/>
          </a:ln>
        </p:spPr>
      </p:pic>
      <p:pic>
        <p:nvPicPr>
          <p:cNvPr id="349" name="Google Shape;349;p63"/>
          <p:cNvPicPr preferRelativeResize="0"/>
          <p:nvPr/>
        </p:nvPicPr>
        <p:blipFill rotWithShape="1">
          <a:blip r:embed="rId4">
            <a:alphaModFix/>
          </a:blip>
          <a:srcRect b="0" l="0" r="0" t="0"/>
          <a:stretch/>
        </p:blipFill>
        <p:spPr>
          <a:xfrm>
            <a:off x="6686079" y="-38862"/>
            <a:ext cx="1491778" cy="52212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4"/>
          <p:cNvSpPr txBox="1"/>
          <p:nvPr/>
        </p:nvSpPr>
        <p:spPr>
          <a:xfrm>
            <a:off x="395755" y="407450"/>
            <a:ext cx="70008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Mockup</a:t>
            </a:r>
            <a:endParaRPr b="0" i="0" sz="2400" u="none" cap="none" strike="noStrike">
              <a:solidFill>
                <a:srgbClr val="5F6368"/>
              </a:solidFill>
              <a:latin typeface="Open Sans"/>
              <a:ea typeface="Open Sans"/>
              <a:cs typeface="Open Sans"/>
              <a:sym typeface="Open Sans"/>
            </a:endParaRPr>
          </a:p>
        </p:txBody>
      </p:sp>
      <p:pic>
        <p:nvPicPr>
          <p:cNvPr id="355" name="Google Shape;355;p64"/>
          <p:cNvPicPr preferRelativeResize="0"/>
          <p:nvPr/>
        </p:nvPicPr>
        <p:blipFill rotWithShape="1">
          <a:blip r:embed="rId3">
            <a:alphaModFix/>
          </a:blip>
          <a:srcRect b="0" l="0" r="0" t="0"/>
          <a:stretch/>
        </p:blipFill>
        <p:spPr>
          <a:xfrm>
            <a:off x="218598" y="961550"/>
            <a:ext cx="2172832" cy="3657600"/>
          </a:xfrm>
          <a:prstGeom prst="rect">
            <a:avLst/>
          </a:prstGeom>
          <a:noFill/>
          <a:ln>
            <a:noFill/>
          </a:ln>
        </p:spPr>
      </p:pic>
      <p:pic>
        <p:nvPicPr>
          <p:cNvPr id="356" name="Google Shape;356;p64"/>
          <p:cNvPicPr preferRelativeResize="0"/>
          <p:nvPr/>
        </p:nvPicPr>
        <p:blipFill rotWithShape="1">
          <a:blip r:embed="rId4">
            <a:alphaModFix/>
          </a:blip>
          <a:srcRect b="0" l="0" r="0" t="0"/>
          <a:stretch/>
        </p:blipFill>
        <p:spPr>
          <a:xfrm>
            <a:off x="2391430" y="961550"/>
            <a:ext cx="2194560" cy="3657600"/>
          </a:xfrm>
          <a:prstGeom prst="rect">
            <a:avLst/>
          </a:prstGeom>
          <a:noFill/>
          <a:ln>
            <a:noFill/>
          </a:ln>
        </p:spPr>
      </p:pic>
      <p:pic>
        <p:nvPicPr>
          <p:cNvPr id="357" name="Google Shape;357;p64"/>
          <p:cNvPicPr preferRelativeResize="0"/>
          <p:nvPr/>
        </p:nvPicPr>
        <p:blipFill rotWithShape="1">
          <a:blip r:embed="rId5">
            <a:alphaModFix/>
          </a:blip>
          <a:srcRect b="0" l="0" r="0" t="0"/>
          <a:stretch/>
        </p:blipFill>
        <p:spPr>
          <a:xfrm>
            <a:off x="4585990" y="961550"/>
            <a:ext cx="2194560" cy="3657600"/>
          </a:xfrm>
          <a:prstGeom prst="rect">
            <a:avLst/>
          </a:prstGeom>
          <a:noFill/>
          <a:ln>
            <a:noFill/>
          </a:ln>
        </p:spPr>
      </p:pic>
      <p:pic>
        <p:nvPicPr>
          <p:cNvPr id="358" name="Google Shape;358;p64"/>
          <p:cNvPicPr preferRelativeResize="0"/>
          <p:nvPr/>
        </p:nvPicPr>
        <p:blipFill rotWithShape="1">
          <a:blip r:embed="rId6">
            <a:alphaModFix/>
          </a:blip>
          <a:srcRect b="0" l="0" r="0" t="0"/>
          <a:stretch/>
        </p:blipFill>
        <p:spPr>
          <a:xfrm>
            <a:off x="6758822" y="961550"/>
            <a:ext cx="2194560" cy="3657600"/>
          </a:xfrm>
          <a:prstGeom prst="rect">
            <a:avLst/>
          </a:prstGeom>
          <a:noFill/>
          <a:ln>
            <a:noFill/>
          </a:ln>
        </p:spPr>
      </p:pic>
      <p:sp>
        <p:nvSpPr>
          <p:cNvPr id="359" name="Google Shape;359;p64"/>
          <p:cNvSpPr txBox="1"/>
          <p:nvPr/>
        </p:nvSpPr>
        <p:spPr>
          <a:xfrm>
            <a:off x="464820" y="4619150"/>
            <a:ext cx="9601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chemeClr val="hlink"/>
                </a:solidFill>
                <a:latin typeface="Arial"/>
                <a:ea typeface="Arial"/>
                <a:cs typeface="Arial"/>
                <a:sym typeface="Arial"/>
                <a:hlinkClick r:id="rId7"/>
              </a:rPr>
              <a:t>Link Hi-Fi</a:t>
            </a:r>
            <a:endParaRPr b="0" i="0" sz="1400" u="none" cap="none" strike="noStrike">
              <a:solidFill>
                <a:srgbClr val="000000"/>
              </a:solidFill>
              <a:latin typeface="Arial"/>
              <a:ea typeface="Arial"/>
              <a:cs typeface="Arial"/>
              <a:sym typeface="Arial"/>
            </a:endParaRPr>
          </a:p>
        </p:txBody>
      </p:sp>
      <p:sp>
        <p:nvSpPr>
          <p:cNvPr id="360" name="Google Shape;360;p64"/>
          <p:cNvSpPr txBox="1"/>
          <p:nvPr/>
        </p:nvSpPr>
        <p:spPr>
          <a:xfrm>
            <a:off x="1343621" y="4619150"/>
            <a:ext cx="74295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5F6368"/>
                </a:solidFill>
                <a:latin typeface="Arial"/>
                <a:ea typeface="Arial"/>
                <a:cs typeface="Arial"/>
                <a:sym typeface="Arial"/>
              </a:rPr>
              <a:t>Note : ganti page ke page </a:t>
            </a:r>
            <a:r>
              <a:rPr b="1" i="0" lang="en-US" sz="1400" u="none" cap="none" strike="noStrike">
                <a:solidFill>
                  <a:srgbClr val="5F6368"/>
                </a:solidFill>
                <a:latin typeface="Arial"/>
                <a:ea typeface="Arial"/>
                <a:cs typeface="Arial"/>
                <a:sym typeface="Arial"/>
              </a:rPr>
              <a:t>Hi-Fi Design </a:t>
            </a:r>
            <a:r>
              <a:rPr b="0" i="0" lang="en-US" sz="1400" u="none" cap="none" strike="noStrike">
                <a:solidFill>
                  <a:srgbClr val="5F6368"/>
                </a:solidFill>
                <a:latin typeface="Arial"/>
                <a:ea typeface="Arial"/>
                <a:cs typeface="Arial"/>
                <a:sym typeface="Arial"/>
              </a:rPr>
              <a:t>jika link tidak langsung menuju ke page seperti gambar disamping</a:t>
            </a:r>
            <a:endParaRPr b="0" i="0" sz="1400" u="none" cap="none" strike="noStrike">
              <a:solidFill>
                <a:srgbClr val="5F6368"/>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5"/>
          <p:cNvSpPr txBox="1"/>
          <p:nvPr/>
        </p:nvSpPr>
        <p:spPr>
          <a:xfrm>
            <a:off x="517675" y="524350"/>
            <a:ext cx="2271245" cy="609367"/>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Design System</a:t>
            </a:r>
            <a:endParaRPr b="0" i="0" sz="2400" u="none" cap="none" strike="noStrike">
              <a:solidFill>
                <a:srgbClr val="5F6368"/>
              </a:solidFill>
              <a:latin typeface="Open Sans"/>
              <a:ea typeface="Open Sans"/>
              <a:cs typeface="Open Sans"/>
              <a:sym typeface="Open Sans"/>
            </a:endParaRPr>
          </a:p>
        </p:txBody>
      </p:sp>
      <p:pic>
        <p:nvPicPr>
          <p:cNvPr id="366" name="Google Shape;366;p65"/>
          <p:cNvPicPr preferRelativeResize="0"/>
          <p:nvPr/>
        </p:nvPicPr>
        <p:blipFill rotWithShape="1">
          <a:blip r:embed="rId3">
            <a:alphaModFix/>
          </a:blip>
          <a:srcRect b="0" l="0" r="0" t="0"/>
          <a:stretch/>
        </p:blipFill>
        <p:spPr>
          <a:xfrm>
            <a:off x="3147947" y="0"/>
            <a:ext cx="5996053" cy="5143500"/>
          </a:xfrm>
          <a:prstGeom prst="rect">
            <a:avLst/>
          </a:prstGeom>
          <a:noFill/>
          <a:ln>
            <a:noFill/>
          </a:ln>
        </p:spPr>
      </p:pic>
      <p:sp>
        <p:nvSpPr>
          <p:cNvPr id="367" name="Google Shape;367;p65"/>
          <p:cNvSpPr txBox="1"/>
          <p:nvPr/>
        </p:nvSpPr>
        <p:spPr>
          <a:xfrm>
            <a:off x="517675" y="1133717"/>
            <a:ext cx="17449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chemeClr val="hlink"/>
                </a:solidFill>
                <a:latin typeface="Arial"/>
                <a:ea typeface="Arial"/>
                <a:cs typeface="Arial"/>
                <a:sym typeface="Arial"/>
                <a:hlinkClick r:id="rId4"/>
              </a:rPr>
              <a:t>Link design system</a:t>
            </a:r>
            <a:endParaRPr b="0" i="0" sz="1400" u="none" cap="none" strike="noStrike">
              <a:solidFill>
                <a:srgbClr val="000000"/>
              </a:solidFill>
              <a:latin typeface="Arial"/>
              <a:ea typeface="Arial"/>
              <a:cs typeface="Arial"/>
              <a:sym typeface="Arial"/>
            </a:endParaRPr>
          </a:p>
        </p:txBody>
      </p:sp>
      <p:sp>
        <p:nvSpPr>
          <p:cNvPr id="368" name="Google Shape;368;p65"/>
          <p:cNvSpPr txBox="1"/>
          <p:nvPr/>
        </p:nvSpPr>
        <p:spPr>
          <a:xfrm>
            <a:off x="585788" y="1657350"/>
            <a:ext cx="1957387"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5F6368"/>
                </a:solidFill>
                <a:latin typeface="Arial"/>
                <a:ea typeface="Arial"/>
                <a:cs typeface="Arial"/>
                <a:sym typeface="Arial"/>
              </a:rPr>
              <a:t>Note : ganti page ke page </a:t>
            </a:r>
            <a:r>
              <a:rPr b="1" i="0" lang="en-US" sz="1400" u="none" cap="none" strike="noStrike">
                <a:solidFill>
                  <a:srgbClr val="5F6368"/>
                </a:solidFill>
                <a:latin typeface="Arial"/>
                <a:ea typeface="Arial"/>
                <a:cs typeface="Arial"/>
                <a:sym typeface="Arial"/>
              </a:rPr>
              <a:t>Design System </a:t>
            </a:r>
            <a:r>
              <a:rPr b="0" i="0" lang="en-US" sz="1400" u="none" cap="none" strike="noStrike">
                <a:solidFill>
                  <a:srgbClr val="5F6368"/>
                </a:solidFill>
                <a:latin typeface="Arial"/>
                <a:ea typeface="Arial"/>
                <a:cs typeface="Arial"/>
                <a:sym typeface="Arial"/>
              </a:rPr>
              <a:t>jika link tidak langsung menuju ke page seperti gambar disamping</a:t>
            </a:r>
            <a:endParaRPr b="0" i="0" sz="1400" u="none" cap="none" strike="noStrike">
              <a:solidFill>
                <a:srgbClr val="5F6368"/>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6"/>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Pertimbangan Aksesibilitas</a:t>
            </a:r>
            <a:endParaRPr b="0" i="0" sz="2400" u="none" cap="none" strike="noStrike">
              <a:solidFill>
                <a:srgbClr val="5F6368"/>
              </a:solidFill>
              <a:latin typeface="Open Sans"/>
              <a:ea typeface="Open Sans"/>
              <a:cs typeface="Open Sans"/>
              <a:sym typeface="Open Sans"/>
            </a:endParaRPr>
          </a:p>
        </p:txBody>
      </p:sp>
      <p:sp>
        <p:nvSpPr>
          <p:cNvPr id="374" name="Google Shape;374;p66"/>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6"/>
          <p:cNvSpPr txBox="1"/>
          <p:nvPr/>
        </p:nvSpPr>
        <p:spPr>
          <a:xfrm>
            <a:off x="711325" y="1917800"/>
            <a:ext cx="2049000" cy="1246465"/>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US" sz="1200" u="none" cap="none" strike="noStrike">
                <a:solidFill>
                  <a:srgbClr val="5F6368"/>
                </a:solidFill>
                <a:latin typeface="Open Sans"/>
                <a:ea typeface="Open Sans"/>
                <a:cs typeface="Open Sans"/>
                <a:sym typeface="Open Sans"/>
              </a:rPr>
              <a:t>Menggunakan gambar gambar sebagai alternatif bagi pengguna yang memiliki  gangguan penglihatan</a:t>
            </a:r>
            <a:endParaRPr b="0" i="0" sz="1200" u="none" cap="none" strike="noStrike">
              <a:solidFill>
                <a:srgbClr val="000000"/>
              </a:solidFill>
              <a:latin typeface="Arial"/>
              <a:ea typeface="Arial"/>
              <a:cs typeface="Arial"/>
              <a:sym typeface="Arial"/>
            </a:endParaRPr>
          </a:p>
        </p:txBody>
      </p:sp>
      <p:sp>
        <p:nvSpPr>
          <p:cNvPr id="376" name="Google Shape;376;p66"/>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6"/>
          <p:cNvSpPr txBox="1"/>
          <p:nvPr/>
        </p:nvSpPr>
        <p:spPr>
          <a:xfrm>
            <a:off x="3368925" y="1917800"/>
            <a:ext cx="2049000" cy="1246465"/>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Memberikan label pada icon navigasi agar pengguna baru dapat bereksplorasi dengan mudah</a:t>
            </a:r>
            <a:endParaRPr b="0" i="0" sz="1200" u="none" cap="none" strike="noStrike">
              <a:solidFill>
                <a:srgbClr val="5F6368"/>
              </a:solidFill>
              <a:latin typeface="Open Sans"/>
              <a:ea typeface="Open Sans"/>
              <a:cs typeface="Open Sans"/>
              <a:sym typeface="Open Sans"/>
            </a:endParaRPr>
          </a:p>
        </p:txBody>
      </p:sp>
      <p:sp>
        <p:nvSpPr>
          <p:cNvPr id="378" name="Google Shape;378;p66"/>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6"/>
          <p:cNvSpPr txBox="1"/>
          <p:nvPr/>
        </p:nvSpPr>
        <p:spPr>
          <a:xfrm>
            <a:off x="6026525" y="1917800"/>
            <a:ext cx="2049000" cy="1671196"/>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Menggunakan icon add, radiobutton, dan check box sebagai alternatif mengetik agar mempermudah pengguna yang memiliki distabilitas</a:t>
            </a:r>
            <a:endParaRPr b="0" i="0" sz="1200" u="none" cap="none" strike="noStrike">
              <a:solidFill>
                <a:srgbClr val="5F6368"/>
              </a:solidFill>
              <a:latin typeface="Open Sans"/>
              <a:ea typeface="Open Sans"/>
              <a:cs typeface="Open Sans"/>
              <a:sym typeface="Open Sans"/>
            </a:endParaRPr>
          </a:p>
        </p:txBody>
      </p:sp>
      <p:sp>
        <p:nvSpPr>
          <p:cNvPr id="380" name="Google Shape;380;p66"/>
          <p:cNvSpPr/>
          <p:nvPr/>
        </p:nvSpPr>
        <p:spPr>
          <a:xfrm>
            <a:off x="1479175" y="1233971"/>
            <a:ext cx="513300" cy="513300"/>
          </a:xfrm>
          <a:prstGeom prst="ellipse">
            <a:avLst/>
          </a:prstGeom>
          <a:solidFill>
            <a:srgbClr val="10B98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1</a:t>
            </a:r>
            <a:endParaRPr b="0" i="0" sz="2200" u="none" cap="none" strike="noStrike">
              <a:solidFill>
                <a:srgbClr val="FFFFFF"/>
              </a:solidFill>
              <a:latin typeface="Arial"/>
              <a:ea typeface="Arial"/>
              <a:cs typeface="Arial"/>
              <a:sym typeface="Arial"/>
            </a:endParaRPr>
          </a:p>
        </p:txBody>
      </p:sp>
      <p:sp>
        <p:nvSpPr>
          <p:cNvPr id="381" name="Google Shape;381;p66"/>
          <p:cNvSpPr/>
          <p:nvPr/>
        </p:nvSpPr>
        <p:spPr>
          <a:xfrm>
            <a:off x="4136775" y="1233971"/>
            <a:ext cx="513300" cy="513300"/>
          </a:xfrm>
          <a:prstGeom prst="ellipse">
            <a:avLst/>
          </a:prstGeom>
          <a:solidFill>
            <a:srgbClr val="10B98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2</a:t>
            </a:r>
            <a:endParaRPr b="0" i="0" sz="2200" u="none" cap="none" strike="noStrike">
              <a:solidFill>
                <a:srgbClr val="FFFFFF"/>
              </a:solidFill>
              <a:latin typeface="Arial"/>
              <a:ea typeface="Arial"/>
              <a:cs typeface="Arial"/>
              <a:sym typeface="Arial"/>
            </a:endParaRPr>
          </a:p>
        </p:txBody>
      </p:sp>
      <p:sp>
        <p:nvSpPr>
          <p:cNvPr id="382" name="Google Shape;382;p66"/>
          <p:cNvSpPr/>
          <p:nvPr/>
        </p:nvSpPr>
        <p:spPr>
          <a:xfrm>
            <a:off x="6794375" y="1233971"/>
            <a:ext cx="513300" cy="513300"/>
          </a:xfrm>
          <a:prstGeom prst="ellipse">
            <a:avLst/>
          </a:prstGeom>
          <a:solidFill>
            <a:srgbClr val="10B98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3</a:t>
            </a:r>
            <a:endParaRPr b="0" i="0" sz="22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7"/>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High-fidelity</a:t>
            </a:r>
            <a:br>
              <a:rPr b="0" i="0" lang="en-US" sz="2400" u="none" cap="none" strike="noStrike">
                <a:solidFill>
                  <a:srgbClr val="5F6368"/>
                </a:solidFill>
                <a:latin typeface="Open Sans"/>
                <a:ea typeface="Open Sans"/>
                <a:cs typeface="Open Sans"/>
                <a:sym typeface="Open Sans"/>
              </a:rPr>
            </a:br>
            <a:r>
              <a:rPr b="0" i="0" lang="en-US" sz="2400" u="none" cap="none" strike="noStrike">
                <a:solidFill>
                  <a:srgbClr val="5F6368"/>
                </a:solidFill>
                <a:latin typeface="Open Sans"/>
                <a:ea typeface="Open Sans"/>
                <a:cs typeface="Open Sans"/>
                <a:sym typeface="Open Sans"/>
              </a:rPr>
              <a:t>prototype</a:t>
            </a:r>
            <a:endParaRPr b="0" i="0" sz="2400" u="none" cap="none" strike="noStrike">
              <a:solidFill>
                <a:srgbClr val="5F6368"/>
              </a:solidFill>
              <a:latin typeface="Open Sans"/>
              <a:ea typeface="Open Sans"/>
              <a:cs typeface="Open Sans"/>
              <a:sym typeface="Open Sans"/>
            </a:endParaRPr>
          </a:p>
        </p:txBody>
      </p:sp>
      <p:sp>
        <p:nvSpPr>
          <p:cNvPr id="388" name="Google Shape;388;p67"/>
          <p:cNvSpPr txBox="1"/>
          <p:nvPr/>
        </p:nvSpPr>
        <p:spPr>
          <a:xfrm>
            <a:off x="532875" y="1793800"/>
            <a:ext cx="2224200" cy="1154132"/>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sng" cap="none" strike="noStrike">
                <a:solidFill>
                  <a:schemeClr val="hlink"/>
                </a:solidFill>
                <a:latin typeface="Open Sans"/>
                <a:ea typeface="Open Sans"/>
                <a:cs typeface="Open Sans"/>
                <a:sym typeface="Open Sans"/>
                <a:hlinkClick r:id="rId3"/>
              </a:rPr>
              <a:t>Link ke high-fidelity prototype</a:t>
            </a:r>
            <a:endParaRPr b="0" i="0" sz="1400" u="none" cap="none" strike="noStrike">
              <a:solidFill>
                <a:srgbClr val="5F6368"/>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389" name="Google Shape;389;p67"/>
          <p:cNvPicPr preferRelativeResize="0"/>
          <p:nvPr/>
        </p:nvPicPr>
        <p:blipFill rotWithShape="1">
          <a:blip r:embed="rId4">
            <a:alphaModFix/>
          </a:blip>
          <a:srcRect b="0" l="0" r="0" t="0"/>
          <a:stretch/>
        </p:blipFill>
        <p:spPr>
          <a:xfrm>
            <a:off x="4018075" y="719088"/>
            <a:ext cx="4712614" cy="33035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5CF6"/>
        </a:solidFill>
      </p:bgPr>
    </p:bg>
    <p:spTree>
      <p:nvGrpSpPr>
        <p:cNvPr id="393" name="Shape 393"/>
        <p:cNvGrpSpPr/>
        <p:nvPr/>
      </p:nvGrpSpPr>
      <p:grpSpPr>
        <a:xfrm>
          <a:off x="0" y="0"/>
          <a:ext cx="0" cy="0"/>
          <a:chOff x="0" y="0"/>
          <a:chExt cx="0" cy="0"/>
        </a:xfrm>
      </p:grpSpPr>
      <p:sp>
        <p:nvSpPr>
          <p:cNvPr id="394" name="Google Shape;394;p68"/>
          <p:cNvSpPr txBox="1"/>
          <p:nvPr/>
        </p:nvSpPr>
        <p:spPr>
          <a:xfrm>
            <a:off x="3721275" y="1886850"/>
            <a:ext cx="3990000" cy="1369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Usability Study Plan</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Insight Hasil Test</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Modifikasi Desain Berdasarkan Insight</a:t>
            </a:r>
            <a:endParaRPr b="0" i="0" sz="1400" u="none" cap="none" strike="noStrike">
              <a:solidFill>
                <a:srgbClr val="FFFFFF"/>
              </a:solidFill>
              <a:latin typeface="Open Sans"/>
              <a:ea typeface="Open Sans"/>
              <a:cs typeface="Open Sans"/>
              <a:sym typeface="Open Sans"/>
            </a:endParaRPr>
          </a:p>
        </p:txBody>
      </p:sp>
      <p:sp>
        <p:nvSpPr>
          <p:cNvPr id="395" name="Google Shape;395;p68"/>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2400"/>
              <a:buFont typeface="Arial"/>
              <a:buNone/>
            </a:pPr>
            <a:r>
              <a:rPr b="0" i="0" lang="en-US" sz="2400" u="none" cap="none" strike="noStrike">
                <a:solidFill>
                  <a:srgbClr val="FFFFFF"/>
                </a:solidFill>
                <a:latin typeface="Open Sans"/>
                <a:ea typeface="Open Sans"/>
                <a:cs typeface="Open Sans"/>
                <a:sym typeface="Open Sans"/>
              </a:rPr>
              <a:t>UX Research &amp;</a:t>
            </a:r>
            <a:br>
              <a:rPr b="0" i="0" lang="en-US" sz="2400" u="none" cap="none" strike="noStrike">
                <a:solidFill>
                  <a:srgbClr val="FFFFFF"/>
                </a:solidFill>
                <a:latin typeface="Open Sans"/>
                <a:ea typeface="Open Sans"/>
                <a:cs typeface="Open Sans"/>
                <a:sym typeface="Open Sans"/>
              </a:rPr>
            </a:br>
            <a:r>
              <a:rPr b="0" i="0" lang="en-US" sz="2400" u="none" cap="none" strike="noStrike">
                <a:solidFill>
                  <a:srgbClr val="FFFFFF"/>
                </a:solidFill>
                <a:latin typeface="Open Sans"/>
                <a:ea typeface="Open Sans"/>
                <a:cs typeface="Open Sans"/>
                <a:sym typeface="Open Sans"/>
              </a:rPr>
              <a:t>Testing </a:t>
            </a:r>
            <a:endParaRPr b="0" i="0" sz="2400" u="none" cap="none" strike="noStrike">
              <a:solidFill>
                <a:srgbClr val="FFFFFF"/>
              </a:solidFill>
              <a:latin typeface="Open Sans"/>
              <a:ea typeface="Open Sans"/>
              <a:cs typeface="Open Sans"/>
              <a:sym typeface="Open Sans"/>
            </a:endParaRPr>
          </a:p>
        </p:txBody>
      </p:sp>
      <p:cxnSp>
        <p:nvCxnSpPr>
          <p:cNvPr id="396" name="Google Shape;396;p68"/>
          <p:cNvCxnSpPr/>
          <p:nvPr/>
        </p:nvCxnSpPr>
        <p:spPr>
          <a:xfrm>
            <a:off x="3460100" y="1032150"/>
            <a:ext cx="36600" cy="3079200"/>
          </a:xfrm>
          <a:prstGeom prst="straightConnector1">
            <a:avLst/>
          </a:prstGeom>
          <a:noFill/>
          <a:ln cap="flat" cmpd="sng" w="19050">
            <a:solidFill>
              <a:srgbClr val="FFFFFF"/>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9"/>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Usability Study Plan</a:t>
            </a:r>
            <a:endParaRPr b="0" i="0" sz="2400" u="none" cap="none" strike="noStrike">
              <a:solidFill>
                <a:srgbClr val="5F6368"/>
              </a:solidFill>
              <a:latin typeface="Open Sans"/>
              <a:ea typeface="Open Sans"/>
              <a:cs typeface="Open Sans"/>
              <a:sym typeface="Open Sans"/>
            </a:endParaRPr>
          </a:p>
        </p:txBody>
      </p:sp>
      <p:sp>
        <p:nvSpPr>
          <p:cNvPr id="402" name="Google Shape;402;p69"/>
          <p:cNvSpPr txBox="1"/>
          <p:nvPr/>
        </p:nvSpPr>
        <p:spPr>
          <a:xfrm>
            <a:off x="517675" y="1002250"/>
            <a:ext cx="1568300"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1200" u="sng" cap="none" strike="noStrike">
                <a:solidFill>
                  <a:schemeClr val="hlink"/>
                </a:solidFill>
                <a:latin typeface="Open Sans"/>
                <a:ea typeface="Open Sans"/>
                <a:cs typeface="Open Sans"/>
                <a:sym typeface="Open Sans"/>
                <a:hlinkClick r:id="rId3"/>
              </a:rPr>
              <a:t>Link Usability Plan</a:t>
            </a:r>
            <a:endParaRPr b="0" i="0" sz="1200" u="none" cap="none" strike="noStrike">
              <a:solidFill>
                <a:srgbClr val="5F6368"/>
              </a:solidFill>
              <a:latin typeface="Open Sans"/>
              <a:ea typeface="Open Sans"/>
              <a:cs typeface="Open Sans"/>
              <a:sym typeface="Open Sans"/>
            </a:endParaRPr>
          </a:p>
        </p:txBody>
      </p:sp>
      <p:grpSp>
        <p:nvGrpSpPr>
          <p:cNvPr id="403" name="Google Shape;403;p69"/>
          <p:cNvGrpSpPr/>
          <p:nvPr/>
        </p:nvGrpSpPr>
        <p:grpSpPr>
          <a:xfrm>
            <a:off x="5942992" y="1002250"/>
            <a:ext cx="3201008" cy="2832644"/>
            <a:chOff x="5942992" y="1002250"/>
            <a:chExt cx="3201008" cy="2832644"/>
          </a:xfrm>
        </p:grpSpPr>
        <p:pic>
          <p:nvPicPr>
            <p:cNvPr id="404" name="Google Shape;404;p69"/>
            <p:cNvPicPr preferRelativeResize="0"/>
            <p:nvPr/>
          </p:nvPicPr>
          <p:blipFill rotWithShape="1">
            <a:blip r:embed="rId4">
              <a:alphaModFix/>
            </a:blip>
            <a:srcRect b="0" l="0" r="0" t="0"/>
            <a:stretch/>
          </p:blipFill>
          <p:spPr>
            <a:xfrm>
              <a:off x="5942993" y="1002250"/>
              <a:ext cx="3201007" cy="545745"/>
            </a:xfrm>
            <a:prstGeom prst="rect">
              <a:avLst/>
            </a:prstGeom>
            <a:noFill/>
            <a:ln>
              <a:noFill/>
            </a:ln>
          </p:spPr>
        </p:pic>
        <p:pic>
          <p:nvPicPr>
            <p:cNvPr id="405" name="Google Shape;405;p69"/>
            <p:cNvPicPr preferRelativeResize="0"/>
            <p:nvPr/>
          </p:nvPicPr>
          <p:blipFill rotWithShape="1">
            <a:blip r:embed="rId5">
              <a:alphaModFix/>
            </a:blip>
            <a:srcRect b="0" l="0" r="0" t="0"/>
            <a:stretch/>
          </p:blipFill>
          <p:spPr>
            <a:xfrm>
              <a:off x="5942992" y="1547995"/>
              <a:ext cx="3136713" cy="2286899"/>
            </a:xfrm>
            <a:prstGeom prst="rect">
              <a:avLst/>
            </a:prstGeom>
            <a:noFill/>
            <a:ln>
              <a:noFill/>
            </a:ln>
          </p:spPr>
        </p:pic>
      </p:grpSp>
      <p:grpSp>
        <p:nvGrpSpPr>
          <p:cNvPr id="406" name="Google Shape;406;p69"/>
          <p:cNvGrpSpPr/>
          <p:nvPr/>
        </p:nvGrpSpPr>
        <p:grpSpPr>
          <a:xfrm>
            <a:off x="2079670" y="959801"/>
            <a:ext cx="3869627" cy="3982700"/>
            <a:chOff x="2079670" y="959801"/>
            <a:chExt cx="3869627" cy="3982700"/>
          </a:xfrm>
        </p:grpSpPr>
        <p:pic>
          <p:nvPicPr>
            <p:cNvPr id="407" name="Google Shape;407;p69"/>
            <p:cNvPicPr preferRelativeResize="0"/>
            <p:nvPr/>
          </p:nvPicPr>
          <p:blipFill rotWithShape="1">
            <a:blip r:embed="rId6">
              <a:alphaModFix/>
            </a:blip>
            <a:srcRect b="0" l="0" r="0" t="0"/>
            <a:stretch/>
          </p:blipFill>
          <p:spPr>
            <a:xfrm>
              <a:off x="2079670" y="959801"/>
              <a:ext cx="3869627" cy="3171825"/>
            </a:xfrm>
            <a:prstGeom prst="rect">
              <a:avLst/>
            </a:prstGeom>
            <a:noFill/>
            <a:ln>
              <a:noFill/>
            </a:ln>
          </p:spPr>
        </p:pic>
        <p:pic>
          <p:nvPicPr>
            <p:cNvPr id="408" name="Google Shape;408;p69"/>
            <p:cNvPicPr preferRelativeResize="0"/>
            <p:nvPr/>
          </p:nvPicPr>
          <p:blipFill rotWithShape="1">
            <a:blip r:embed="rId7">
              <a:alphaModFix/>
            </a:blip>
            <a:srcRect b="0" l="0" r="0" t="0"/>
            <a:stretch/>
          </p:blipFill>
          <p:spPr>
            <a:xfrm>
              <a:off x="2079670" y="4131627"/>
              <a:ext cx="3863322" cy="810874"/>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3"/>
          <p:cNvSpPr txBox="1"/>
          <p:nvPr/>
        </p:nvSpPr>
        <p:spPr>
          <a:xfrm>
            <a:off x="517675" y="2237975"/>
            <a:ext cx="3446100" cy="1338798"/>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US" sz="1400" u="none" cap="none" strike="noStrike">
                <a:solidFill>
                  <a:srgbClr val="2D3E50"/>
                </a:solidFill>
                <a:latin typeface="Open Sans SemiBold"/>
                <a:ea typeface="Open Sans SemiBold"/>
                <a:cs typeface="Open Sans SemiBold"/>
                <a:sym typeface="Open Sans SemiBold"/>
              </a:rPr>
              <a:t>Masalah: </a:t>
            </a:r>
            <a:endParaRPr b="0" i="0" sz="1400" u="none" cap="none" strike="noStrike">
              <a:solidFill>
                <a:srgbClr val="2D3E50"/>
              </a:solidFill>
              <a:latin typeface="Open Sans SemiBold"/>
              <a:ea typeface="Open Sans SemiBold"/>
              <a:cs typeface="Open Sans SemiBold"/>
              <a:sym typeface="Open Sans SemiBold"/>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5F6368"/>
                </a:solidFill>
                <a:latin typeface="Open Sans"/>
                <a:ea typeface="Open Sans"/>
                <a:cs typeface="Open Sans"/>
                <a:sym typeface="Open Sans"/>
              </a:rPr>
              <a:t>User tidak bisa melakukan request untuk menambah lauk, topping dan tingkat pedas nasi goreng.</a:t>
            </a:r>
            <a:endParaRPr b="1" i="0" sz="1200" u="none" cap="none" strike="noStrike">
              <a:solidFill>
                <a:srgbClr val="4285F4"/>
              </a:solidFill>
              <a:latin typeface="Open Sans"/>
              <a:ea typeface="Open Sans"/>
              <a:cs typeface="Open Sans"/>
              <a:sym typeface="Open Sans"/>
            </a:endParaRPr>
          </a:p>
        </p:txBody>
      </p:sp>
      <p:sp>
        <p:nvSpPr>
          <p:cNvPr id="158" name="Google Shape;158;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Ringkasan Project </a:t>
            </a:r>
            <a:endParaRPr b="0" i="0" sz="2400" u="none" cap="none" strike="noStrike">
              <a:solidFill>
                <a:srgbClr val="5F6368"/>
              </a:solidFill>
              <a:latin typeface="Open Sans"/>
              <a:ea typeface="Open Sans"/>
              <a:cs typeface="Open Sans"/>
              <a:sym typeface="Open Sans"/>
            </a:endParaRPr>
          </a:p>
        </p:txBody>
      </p:sp>
      <p:sp>
        <p:nvSpPr>
          <p:cNvPr id="159" name="Google Shape;159;p43"/>
          <p:cNvSpPr/>
          <p:nvPr/>
        </p:nvSpPr>
        <p:spPr>
          <a:xfrm>
            <a:off x="517675" y="1534000"/>
            <a:ext cx="513300" cy="513300"/>
          </a:xfrm>
          <a:prstGeom prst="ellipse">
            <a:avLst/>
          </a:prstGeom>
          <a:solidFill>
            <a:srgbClr val="FB1A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3"/>
          <p:cNvSpPr txBox="1"/>
          <p:nvPr/>
        </p:nvSpPr>
        <p:spPr>
          <a:xfrm>
            <a:off x="4572000" y="2237975"/>
            <a:ext cx="3446100" cy="1615797"/>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2D3E50"/>
                </a:solidFill>
                <a:latin typeface="Open Sans SemiBold"/>
                <a:ea typeface="Open Sans SemiBold"/>
                <a:cs typeface="Open Sans SemiBold"/>
                <a:sym typeface="Open Sans SemiBold"/>
              </a:rPr>
              <a:t>Tujuan: </a:t>
            </a:r>
            <a:endParaRPr b="0" i="0" sz="1400" u="none" cap="none" strike="noStrike">
              <a:solidFill>
                <a:srgbClr val="2D3E50"/>
              </a:solidFill>
              <a:latin typeface="Open Sans SemiBold"/>
              <a:ea typeface="Open Sans SemiBold"/>
              <a:cs typeface="Open Sans SemiBold"/>
              <a:sym typeface="Open Sans SemiBold"/>
            </a:endParaRPr>
          </a:p>
          <a:p>
            <a:pPr indent="0" lvl="0" marL="0" marR="0" rtl="0" algn="l">
              <a:lnSpc>
                <a:spcPct val="150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Membuat rancangan aplikasi untuk restoran nasi goreng yang memungkinkan pengguna melakukan pemesanan dengan melakukan request sesuai selera</a:t>
            </a:r>
            <a:endParaRPr b="0" i="0" sz="1200" u="none" cap="none" strike="noStrike">
              <a:solidFill>
                <a:srgbClr val="5F6368"/>
              </a:solidFill>
              <a:latin typeface="Open Sans"/>
              <a:ea typeface="Open Sans"/>
              <a:cs typeface="Open Sans"/>
              <a:sym typeface="Open Sans"/>
            </a:endParaRPr>
          </a:p>
        </p:txBody>
      </p:sp>
      <p:sp>
        <p:nvSpPr>
          <p:cNvPr id="161" name="Google Shape;161;p43"/>
          <p:cNvSpPr/>
          <p:nvPr/>
        </p:nvSpPr>
        <p:spPr>
          <a:xfrm>
            <a:off x="4572000" y="1534000"/>
            <a:ext cx="513300" cy="5133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3"/>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43"/>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0"/>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Usability Study : Dokumentasi</a:t>
            </a:r>
            <a:endParaRPr b="0" i="0" sz="2400" u="none" cap="none" strike="noStrike">
              <a:solidFill>
                <a:srgbClr val="5F6368"/>
              </a:solidFill>
              <a:latin typeface="Open Sans"/>
              <a:ea typeface="Open Sans"/>
              <a:cs typeface="Open Sans"/>
              <a:sym typeface="Open Sans"/>
            </a:endParaRPr>
          </a:p>
        </p:txBody>
      </p:sp>
      <p:pic>
        <p:nvPicPr>
          <p:cNvPr id="414" name="Google Shape;414;p70"/>
          <p:cNvPicPr preferRelativeResize="0"/>
          <p:nvPr/>
        </p:nvPicPr>
        <p:blipFill rotWithShape="1">
          <a:blip r:embed="rId3">
            <a:alphaModFix/>
          </a:blip>
          <a:srcRect b="4721" l="0" r="0" t="0"/>
          <a:stretch/>
        </p:blipFill>
        <p:spPr>
          <a:xfrm>
            <a:off x="4275594" y="2684620"/>
            <a:ext cx="4350731" cy="2331720"/>
          </a:xfrm>
          <a:prstGeom prst="rect">
            <a:avLst/>
          </a:prstGeom>
          <a:noFill/>
          <a:ln>
            <a:noFill/>
          </a:ln>
        </p:spPr>
      </p:pic>
      <p:pic>
        <p:nvPicPr>
          <p:cNvPr id="415" name="Google Shape;415;p70"/>
          <p:cNvPicPr preferRelativeResize="0"/>
          <p:nvPr/>
        </p:nvPicPr>
        <p:blipFill rotWithShape="1">
          <a:blip r:embed="rId4">
            <a:alphaModFix/>
          </a:blip>
          <a:srcRect b="5005" l="0" r="0" t="0"/>
          <a:stretch/>
        </p:blipFill>
        <p:spPr>
          <a:xfrm>
            <a:off x="517675" y="1291939"/>
            <a:ext cx="4367777" cy="2333881"/>
          </a:xfrm>
          <a:prstGeom prst="rect">
            <a:avLst/>
          </a:prstGeom>
          <a:noFill/>
          <a:ln>
            <a:noFill/>
          </a:ln>
        </p:spPr>
      </p:pic>
      <p:sp>
        <p:nvSpPr>
          <p:cNvPr id="416" name="Google Shape;416;p70"/>
          <p:cNvSpPr txBox="1"/>
          <p:nvPr/>
        </p:nvSpPr>
        <p:spPr>
          <a:xfrm>
            <a:off x="517675" y="3971925"/>
            <a:ext cx="275748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5F6368"/>
                </a:solidFill>
                <a:latin typeface="Arial"/>
                <a:ea typeface="Arial"/>
                <a:cs typeface="Arial"/>
                <a:sym typeface="Arial"/>
              </a:rPr>
              <a:t>Dokumentasi salah satu user saat melakukan wawancara secara moderated</a:t>
            </a:r>
            <a:endParaRPr b="0" i="0" sz="1400" u="none" cap="none" strike="noStrike">
              <a:solidFill>
                <a:srgbClr val="5F6368"/>
              </a:solidFill>
              <a:latin typeface="Arial"/>
              <a:ea typeface="Arial"/>
              <a:cs typeface="Arial"/>
              <a:sym typeface="Arial"/>
            </a:endParaRPr>
          </a:p>
        </p:txBody>
      </p:sp>
      <p:sp>
        <p:nvSpPr>
          <p:cNvPr id="417" name="Google Shape;417;p70"/>
          <p:cNvSpPr txBox="1"/>
          <p:nvPr/>
        </p:nvSpPr>
        <p:spPr>
          <a:xfrm>
            <a:off x="5800625" y="1291950"/>
            <a:ext cx="28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Berikut link hasil </a:t>
            </a:r>
            <a:r>
              <a:rPr lang="en-US" u="sng">
                <a:solidFill>
                  <a:schemeClr val="hlink"/>
                </a:solidFill>
                <a:hlinkClick r:id="rId5"/>
              </a:rPr>
              <a:t>wawancara user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1"/>
          <p:cNvSpPr txBox="1"/>
          <p:nvPr/>
        </p:nvSpPr>
        <p:spPr>
          <a:xfrm>
            <a:off x="517675" y="524350"/>
            <a:ext cx="2554138" cy="609367"/>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Affinity Diagram</a:t>
            </a:r>
            <a:endParaRPr b="0" i="0" sz="2400" u="none" cap="none" strike="noStrike">
              <a:solidFill>
                <a:srgbClr val="5F6368"/>
              </a:solidFill>
              <a:latin typeface="Open Sans"/>
              <a:ea typeface="Open Sans"/>
              <a:cs typeface="Open Sans"/>
              <a:sym typeface="Open Sans"/>
            </a:endParaRPr>
          </a:p>
        </p:txBody>
      </p:sp>
      <p:pic>
        <p:nvPicPr>
          <p:cNvPr id="423" name="Google Shape;423;p71"/>
          <p:cNvPicPr preferRelativeResize="0"/>
          <p:nvPr/>
        </p:nvPicPr>
        <p:blipFill rotWithShape="1">
          <a:blip r:embed="rId3">
            <a:alphaModFix/>
          </a:blip>
          <a:srcRect b="0" l="0" r="0" t="0"/>
          <a:stretch/>
        </p:blipFill>
        <p:spPr>
          <a:xfrm>
            <a:off x="2493169" y="1171857"/>
            <a:ext cx="6061335" cy="33144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Usability study: Insight</a:t>
            </a:r>
            <a:endParaRPr b="0" i="0" sz="2400" u="none" cap="none" strike="noStrike">
              <a:solidFill>
                <a:srgbClr val="5F6368"/>
              </a:solidFill>
              <a:latin typeface="Open Sans"/>
              <a:ea typeface="Open Sans"/>
              <a:cs typeface="Open Sans"/>
              <a:sym typeface="Open Sans"/>
            </a:endParaRPr>
          </a:p>
        </p:txBody>
      </p:sp>
      <p:sp>
        <p:nvSpPr>
          <p:cNvPr id="429" name="Google Shape;429;p72"/>
          <p:cNvSpPr txBox="1"/>
          <p:nvPr/>
        </p:nvSpPr>
        <p:spPr>
          <a:xfrm>
            <a:off x="532875" y="1050575"/>
            <a:ext cx="7873500" cy="8958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Usability study dilakukan secara moderated melalui meet virtual yang bertujuan untuk mengetahui seberapa mudah melakukan kustomisasi pemesanan di aplikasi</a:t>
            </a:r>
            <a:endParaRPr b="0" i="0" sz="1400" u="none" cap="none" strike="noStrike">
              <a:solidFill>
                <a:srgbClr val="5F6368"/>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5F6368"/>
              </a:solidFill>
              <a:latin typeface="Open Sans"/>
              <a:ea typeface="Open Sans"/>
              <a:cs typeface="Open Sans"/>
              <a:sym typeface="Open Sans"/>
            </a:endParaRPr>
          </a:p>
        </p:txBody>
      </p:sp>
      <p:sp>
        <p:nvSpPr>
          <p:cNvPr id="430" name="Google Shape;430;p72"/>
          <p:cNvSpPr txBox="1"/>
          <p:nvPr/>
        </p:nvSpPr>
        <p:spPr>
          <a:xfrm>
            <a:off x="854775" y="1994700"/>
            <a:ext cx="7234200" cy="43239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Ternyata pengguna bingung pada bagian ganti lokasi di menu home</a:t>
            </a:r>
            <a:endParaRPr b="0" i="0" sz="1400" u="none" cap="none" strike="noStrike">
              <a:solidFill>
                <a:srgbClr val="5F6368"/>
              </a:solidFill>
              <a:latin typeface="Open Sans"/>
              <a:ea typeface="Open Sans"/>
              <a:cs typeface="Open Sans"/>
              <a:sym typeface="Open Sans"/>
            </a:endParaRPr>
          </a:p>
        </p:txBody>
      </p:sp>
      <p:sp>
        <p:nvSpPr>
          <p:cNvPr id="431" name="Google Shape;431;p72"/>
          <p:cNvSpPr/>
          <p:nvPr/>
        </p:nvSpPr>
        <p:spPr>
          <a:xfrm>
            <a:off x="541788" y="2009526"/>
            <a:ext cx="274800" cy="274800"/>
          </a:xfrm>
          <a:prstGeom prst="ellipse">
            <a:avLst/>
          </a:prstGeom>
          <a:solidFill>
            <a:srgbClr val="8B5CF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432" name="Google Shape;432;p72"/>
          <p:cNvSpPr txBox="1"/>
          <p:nvPr/>
        </p:nvSpPr>
        <p:spPr>
          <a:xfrm>
            <a:off x="854775" y="2638813"/>
            <a:ext cx="7354800" cy="43239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Pengguna membutuhkan icon yang lebih jelas untuk membuka tas belanja</a:t>
            </a:r>
            <a:endParaRPr b="0" i="0" sz="1400" u="none" cap="none" strike="noStrike">
              <a:solidFill>
                <a:srgbClr val="5F6368"/>
              </a:solidFill>
              <a:latin typeface="Open Sans"/>
              <a:ea typeface="Open Sans"/>
              <a:cs typeface="Open Sans"/>
              <a:sym typeface="Open Sans"/>
            </a:endParaRPr>
          </a:p>
        </p:txBody>
      </p:sp>
      <p:sp>
        <p:nvSpPr>
          <p:cNvPr id="433" name="Google Shape;433;p72"/>
          <p:cNvSpPr/>
          <p:nvPr/>
        </p:nvSpPr>
        <p:spPr>
          <a:xfrm>
            <a:off x="541800" y="2701511"/>
            <a:ext cx="274800" cy="274800"/>
          </a:xfrm>
          <a:prstGeom prst="ellipse">
            <a:avLst/>
          </a:prstGeom>
          <a:solidFill>
            <a:srgbClr val="8B5CF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434" name="Google Shape;434;p72"/>
          <p:cNvSpPr txBox="1"/>
          <p:nvPr/>
        </p:nvSpPr>
        <p:spPr>
          <a:xfrm>
            <a:off x="807675" y="3268638"/>
            <a:ext cx="7281300" cy="43239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Pengguna kesulitan membaca tulisan di topping</a:t>
            </a:r>
            <a:endParaRPr b="0" i="0" sz="1400" u="none" cap="none" strike="noStrike">
              <a:solidFill>
                <a:srgbClr val="5F6368"/>
              </a:solidFill>
              <a:latin typeface="Open Sans"/>
              <a:ea typeface="Open Sans"/>
              <a:cs typeface="Open Sans"/>
              <a:sym typeface="Open Sans"/>
            </a:endParaRPr>
          </a:p>
        </p:txBody>
      </p:sp>
      <p:sp>
        <p:nvSpPr>
          <p:cNvPr id="435" name="Google Shape;435;p72"/>
          <p:cNvSpPr/>
          <p:nvPr/>
        </p:nvSpPr>
        <p:spPr>
          <a:xfrm>
            <a:off x="541788" y="3331336"/>
            <a:ext cx="274800" cy="274800"/>
          </a:xfrm>
          <a:prstGeom prst="ellipse">
            <a:avLst/>
          </a:prstGeom>
          <a:solidFill>
            <a:srgbClr val="8B5CF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436" name="Google Shape;436;p72"/>
          <p:cNvSpPr/>
          <p:nvPr/>
        </p:nvSpPr>
        <p:spPr>
          <a:xfrm>
            <a:off x="532875" y="3879722"/>
            <a:ext cx="274800" cy="274800"/>
          </a:xfrm>
          <a:prstGeom prst="ellipse">
            <a:avLst/>
          </a:prstGeom>
          <a:solidFill>
            <a:srgbClr val="8B5CF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a:t>
            </a:r>
            <a:endParaRPr b="0" i="0" sz="1400" u="none" cap="none" strike="noStrike">
              <a:solidFill>
                <a:srgbClr val="FFFFFF"/>
              </a:solidFill>
              <a:latin typeface="Arial"/>
              <a:ea typeface="Arial"/>
              <a:cs typeface="Arial"/>
              <a:sym typeface="Arial"/>
            </a:endParaRPr>
          </a:p>
        </p:txBody>
      </p:sp>
      <p:sp>
        <p:nvSpPr>
          <p:cNvPr id="437" name="Google Shape;437;p72"/>
          <p:cNvSpPr txBox="1"/>
          <p:nvPr/>
        </p:nvSpPr>
        <p:spPr>
          <a:xfrm>
            <a:off x="800531" y="3820799"/>
            <a:ext cx="7281300" cy="43239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Pengguna bingung melihat opsi edit pada edit alamat</a:t>
            </a:r>
            <a:endParaRPr b="0" i="0" sz="1400" u="none" cap="none" strike="noStrike">
              <a:solidFill>
                <a:srgbClr val="5F6368"/>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rgbClr val="5F6368"/>
                </a:solidFill>
                <a:latin typeface="Open Sans"/>
                <a:ea typeface="Open Sans"/>
                <a:cs typeface="Open Sans"/>
                <a:sym typeface="Open Sans"/>
              </a:rPr>
              <a:t>Modifikasi Desain</a:t>
            </a:r>
            <a:endParaRPr b="0" i="0" sz="2400" u="none" cap="none" strike="noStrike">
              <a:solidFill>
                <a:srgbClr val="5F6368"/>
              </a:solidFill>
              <a:latin typeface="Open Sans"/>
              <a:ea typeface="Open Sans"/>
              <a:cs typeface="Open Sans"/>
              <a:sym typeface="Open Sans"/>
            </a:endParaRPr>
          </a:p>
        </p:txBody>
      </p:sp>
      <p:sp>
        <p:nvSpPr>
          <p:cNvPr id="443" name="Google Shape;443;p73"/>
          <p:cNvSpPr txBox="1"/>
          <p:nvPr/>
        </p:nvSpPr>
        <p:spPr>
          <a:xfrm>
            <a:off x="517675" y="1522550"/>
            <a:ext cx="2421300" cy="1800463"/>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Supaya lebih terlihat, icon tas diberi fill warna, dan opsi ganti  lokasi diganti  dengan arrow pada kanan teks lokasi</a:t>
            </a:r>
            <a:endParaRPr b="0" i="0" sz="1400" u="none" cap="none" strike="noStrike">
              <a:solidFill>
                <a:srgbClr val="000000"/>
              </a:solidFill>
              <a:latin typeface="Arial"/>
              <a:ea typeface="Arial"/>
              <a:cs typeface="Arial"/>
              <a:sym typeface="Arial"/>
            </a:endParaRPr>
          </a:p>
        </p:txBody>
      </p:sp>
      <p:cxnSp>
        <p:nvCxnSpPr>
          <p:cNvPr id="444" name="Google Shape;444;p73"/>
          <p:cNvCxnSpPr/>
          <p:nvPr/>
        </p:nvCxnSpPr>
        <p:spPr>
          <a:xfrm>
            <a:off x="5749763" y="2855450"/>
            <a:ext cx="812100" cy="0"/>
          </a:xfrm>
          <a:prstGeom prst="straightConnector1">
            <a:avLst/>
          </a:prstGeom>
          <a:noFill/>
          <a:ln cap="flat" cmpd="sng" w="28575">
            <a:solidFill>
              <a:srgbClr val="8B5CF6"/>
            </a:solidFill>
            <a:prstDash val="solid"/>
            <a:round/>
            <a:headEnd len="sm" w="sm" type="none"/>
            <a:tailEnd len="med" w="med" type="triangle"/>
          </a:ln>
        </p:spPr>
      </p:cxnSp>
      <p:sp>
        <p:nvSpPr>
          <p:cNvPr id="445" name="Google Shape;445;p73"/>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B5CF6"/>
                </a:solidFill>
                <a:latin typeface="Open Sans"/>
                <a:ea typeface="Open Sans"/>
                <a:cs typeface="Open Sans"/>
                <a:sym typeface="Open Sans"/>
              </a:rPr>
              <a:t>Sebelum usability study</a:t>
            </a:r>
            <a:endParaRPr b="0" i="0" sz="1200" u="none" cap="none" strike="noStrike">
              <a:solidFill>
                <a:srgbClr val="8B5CF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0B981"/>
              </a:solidFill>
              <a:latin typeface="Arial"/>
              <a:ea typeface="Arial"/>
              <a:cs typeface="Arial"/>
              <a:sym typeface="Arial"/>
            </a:endParaRPr>
          </a:p>
        </p:txBody>
      </p:sp>
      <p:sp>
        <p:nvSpPr>
          <p:cNvPr id="446" name="Google Shape;446;p73"/>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B5CF6"/>
                </a:solidFill>
                <a:latin typeface="Open Sans"/>
                <a:ea typeface="Open Sans"/>
                <a:cs typeface="Open Sans"/>
                <a:sym typeface="Open Sans"/>
              </a:rPr>
              <a:t>Setelah usability study</a:t>
            </a:r>
            <a:endParaRPr b="0" i="0" sz="1200" u="none" cap="none" strike="noStrike">
              <a:solidFill>
                <a:srgbClr val="8B5CF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0B981"/>
              </a:solidFill>
              <a:latin typeface="Arial"/>
              <a:ea typeface="Arial"/>
              <a:cs typeface="Arial"/>
              <a:sym typeface="Arial"/>
            </a:endParaRPr>
          </a:p>
        </p:txBody>
      </p:sp>
      <p:pic>
        <p:nvPicPr>
          <p:cNvPr id="447" name="Google Shape;447;p73"/>
          <p:cNvPicPr preferRelativeResize="0"/>
          <p:nvPr/>
        </p:nvPicPr>
        <p:blipFill rotWithShape="1">
          <a:blip r:embed="rId3">
            <a:alphaModFix/>
          </a:blip>
          <a:srcRect b="0" l="0" r="0" t="0"/>
          <a:stretch/>
        </p:blipFill>
        <p:spPr>
          <a:xfrm>
            <a:off x="6679598" y="1145800"/>
            <a:ext cx="2180902" cy="3657600"/>
          </a:xfrm>
          <a:prstGeom prst="rect">
            <a:avLst/>
          </a:prstGeom>
          <a:noFill/>
          <a:ln>
            <a:noFill/>
          </a:ln>
        </p:spPr>
      </p:pic>
      <p:pic>
        <p:nvPicPr>
          <p:cNvPr id="448" name="Google Shape;448;p73"/>
          <p:cNvPicPr preferRelativeResize="0"/>
          <p:nvPr/>
        </p:nvPicPr>
        <p:blipFill rotWithShape="1">
          <a:blip r:embed="rId4">
            <a:alphaModFix/>
          </a:blip>
          <a:srcRect b="0" l="0" r="0" t="0"/>
          <a:stretch/>
        </p:blipFill>
        <p:spPr>
          <a:xfrm>
            <a:off x="3523746" y="1145800"/>
            <a:ext cx="2167150" cy="3657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rgbClr val="5F6368"/>
                </a:solidFill>
                <a:latin typeface="Open Sans"/>
                <a:ea typeface="Open Sans"/>
                <a:cs typeface="Open Sans"/>
                <a:sym typeface="Open Sans"/>
              </a:rPr>
              <a:t>Modifikasi Desain</a:t>
            </a:r>
            <a:endParaRPr b="0" i="0" sz="2400" u="none" cap="none" strike="noStrike">
              <a:solidFill>
                <a:srgbClr val="5F6368"/>
              </a:solidFill>
              <a:latin typeface="Open Sans"/>
              <a:ea typeface="Open Sans"/>
              <a:cs typeface="Open Sans"/>
              <a:sym typeface="Open Sans"/>
            </a:endParaRPr>
          </a:p>
        </p:txBody>
      </p:sp>
      <p:sp>
        <p:nvSpPr>
          <p:cNvPr id="454" name="Google Shape;454;p74"/>
          <p:cNvSpPr txBox="1"/>
          <p:nvPr/>
        </p:nvSpPr>
        <p:spPr>
          <a:xfrm>
            <a:off x="517675" y="1522550"/>
            <a:ext cx="2421300" cy="1477297"/>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Supaya label dan harga pada topping terlihat jelas, tulisan dibesarkan dan harga diberi style bold</a:t>
            </a:r>
            <a:endParaRPr b="0" i="0" sz="1400" u="none" cap="none" strike="noStrike">
              <a:solidFill>
                <a:srgbClr val="000000"/>
              </a:solidFill>
              <a:latin typeface="Arial"/>
              <a:ea typeface="Arial"/>
              <a:cs typeface="Arial"/>
              <a:sym typeface="Arial"/>
            </a:endParaRPr>
          </a:p>
        </p:txBody>
      </p:sp>
      <p:cxnSp>
        <p:nvCxnSpPr>
          <p:cNvPr id="455" name="Google Shape;455;p74"/>
          <p:cNvCxnSpPr/>
          <p:nvPr/>
        </p:nvCxnSpPr>
        <p:spPr>
          <a:xfrm>
            <a:off x="5749763" y="2855450"/>
            <a:ext cx="812100" cy="0"/>
          </a:xfrm>
          <a:prstGeom prst="straightConnector1">
            <a:avLst/>
          </a:prstGeom>
          <a:noFill/>
          <a:ln cap="flat" cmpd="sng" w="28575">
            <a:solidFill>
              <a:srgbClr val="8B5CF6"/>
            </a:solidFill>
            <a:prstDash val="solid"/>
            <a:round/>
            <a:headEnd len="sm" w="sm" type="none"/>
            <a:tailEnd len="med" w="med" type="triangle"/>
          </a:ln>
        </p:spPr>
      </p:cxnSp>
      <p:sp>
        <p:nvSpPr>
          <p:cNvPr id="456" name="Google Shape;456;p74"/>
          <p:cNvSpPr txBox="1"/>
          <p:nvPr/>
        </p:nvSpPr>
        <p:spPr>
          <a:xfrm>
            <a:off x="3358255" y="853300"/>
            <a:ext cx="2353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B5CF6"/>
                </a:solidFill>
                <a:latin typeface="Open Sans"/>
                <a:ea typeface="Open Sans"/>
                <a:cs typeface="Open Sans"/>
                <a:sym typeface="Open Sans"/>
              </a:rPr>
              <a:t>Sebelum usability study</a:t>
            </a:r>
            <a:endParaRPr b="0" i="0" sz="1200" u="none" cap="none" strike="noStrike">
              <a:solidFill>
                <a:srgbClr val="8B5CF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0B981"/>
              </a:solidFill>
              <a:latin typeface="Arial"/>
              <a:ea typeface="Arial"/>
              <a:cs typeface="Arial"/>
              <a:sym typeface="Arial"/>
            </a:endParaRPr>
          </a:p>
        </p:txBody>
      </p:sp>
      <p:sp>
        <p:nvSpPr>
          <p:cNvPr id="457" name="Google Shape;457;p74"/>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B5CF6"/>
                </a:solidFill>
                <a:latin typeface="Open Sans"/>
                <a:ea typeface="Open Sans"/>
                <a:cs typeface="Open Sans"/>
                <a:sym typeface="Open Sans"/>
              </a:rPr>
              <a:t>Setelah usability study</a:t>
            </a:r>
            <a:endParaRPr b="0" i="0" sz="1200" u="none" cap="none" strike="noStrike">
              <a:solidFill>
                <a:srgbClr val="8B5CF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0B981"/>
              </a:solidFill>
              <a:latin typeface="Arial"/>
              <a:ea typeface="Arial"/>
              <a:cs typeface="Arial"/>
              <a:sym typeface="Arial"/>
            </a:endParaRPr>
          </a:p>
        </p:txBody>
      </p:sp>
      <p:pic>
        <p:nvPicPr>
          <p:cNvPr id="458" name="Google Shape;458;p74"/>
          <p:cNvPicPr preferRelativeResize="0"/>
          <p:nvPr/>
        </p:nvPicPr>
        <p:blipFill rotWithShape="1">
          <a:blip r:embed="rId3">
            <a:alphaModFix/>
          </a:blip>
          <a:srcRect b="0" l="0" r="0" t="0"/>
          <a:stretch/>
        </p:blipFill>
        <p:spPr>
          <a:xfrm>
            <a:off x="3490208" y="1268300"/>
            <a:ext cx="2144408" cy="3657600"/>
          </a:xfrm>
          <a:prstGeom prst="rect">
            <a:avLst/>
          </a:prstGeom>
          <a:noFill/>
          <a:ln>
            <a:noFill/>
          </a:ln>
        </p:spPr>
      </p:pic>
      <p:pic>
        <p:nvPicPr>
          <p:cNvPr id="459" name="Google Shape;459;p74"/>
          <p:cNvPicPr preferRelativeResize="0"/>
          <p:nvPr/>
        </p:nvPicPr>
        <p:blipFill rotWithShape="1">
          <a:blip r:embed="rId4">
            <a:alphaModFix/>
          </a:blip>
          <a:srcRect b="0" l="0" r="0" t="0"/>
          <a:stretch/>
        </p:blipFill>
        <p:spPr>
          <a:xfrm>
            <a:off x="6677010" y="1268300"/>
            <a:ext cx="2199767" cy="3657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5"/>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rgbClr val="5F6368"/>
                </a:solidFill>
                <a:latin typeface="Open Sans"/>
                <a:ea typeface="Open Sans"/>
                <a:cs typeface="Open Sans"/>
                <a:sym typeface="Open Sans"/>
              </a:rPr>
              <a:t>Modifikasi Desain</a:t>
            </a:r>
            <a:endParaRPr b="0" i="0" sz="2400" u="none" cap="none" strike="noStrike">
              <a:solidFill>
                <a:srgbClr val="5F6368"/>
              </a:solidFill>
              <a:latin typeface="Open Sans"/>
              <a:ea typeface="Open Sans"/>
              <a:cs typeface="Open Sans"/>
              <a:sym typeface="Open Sans"/>
            </a:endParaRPr>
          </a:p>
        </p:txBody>
      </p:sp>
      <p:sp>
        <p:nvSpPr>
          <p:cNvPr id="465" name="Google Shape;465;p75"/>
          <p:cNvSpPr txBox="1"/>
          <p:nvPr/>
        </p:nvSpPr>
        <p:spPr>
          <a:xfrm>
            <a:off x="517675" y="1522550"/>
            <a:ext cx="2421300" cy="2123628"/>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Icon edit dipindahkan sedikit keatas dan warnanya diubah supaya pengguna lebih mudah membedakannya dengan icon tambah pesanan</a:t>
            </a:r>
            <a:endParaRPr b="0" i="0" sz="1400" u="none" cap="none" strike="noStrike">
              <a:solidFill>
                <a:srgbClr val="000000"/>
              </a:solidFill>
              <a:latin typeface="Arial"/>
              <a:ea typeface="Arial"/>
              <a:cs typeface="Arial"/>
              <a:sym typeface="Arial"/>
            </a:endParaRPr>
          </a:p>
        </p:txBody>
      </p:sp>
      <p:cxnSp>
        <p:nvCxnSpPr>
          <p:cNvPr id="466" name="Google Shape;466;p75"/>
          <p:cNvCxnSpPr/>
          <p:nvPr/>
        </p:nvCxnSpPr>
        <p:spPr>
          <a:xfrm>
            <a:off x="5749763" y="2855450"/>
            <a:ext cx="812100" cy="0"/>
          </a:xfrm>
          <a:prstGeom prst="straightConnector1">
            <a:avLst/>
          </a:prstGeom>
          <a:noFill/>
          <a:ln cap="flat" cmpd="sng" w="28575">
            <a:solidFill>
              <a:srgbClr val="8B5CF6"/>
            </a:solidFill>
            <a:prstDash val="solid"/>
            <a:round/>
            <a:headEnd len="sm" w="sm" type="none"/>
            <a:tailEnd len="med" w="med" type="triangle"/>
          </a:ln>
        </p:spPr>
      </p:cxnSp>
      <p:sp>
        <p:nvSpPr>
          <p:cNvPr id="467" name="Google Shape;467;p75"/>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B5CF6"/>
                </a:solidFill>
                <a:latin typeface="Open Sans"/>
                <a:ea typeface="Open Sans"/>
                <a:cs typeface="Open Sans"/>
                <a:sym typeface="Open Sans"/>
              </a:rPr>
              <a:t>Sebelum usability study</a:t>
            </a:r>
            <a:endParaRPr b="0" i="0" sz="1200" u="none" cap="none" strike="noStrike">
              <a:solidFill>
                <a:srgbClr val="8B5CF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0B981"/>
              </a:solidFill>
              <a:latin typeface="Arial"/>
              <a:ea typeface="Arial"/>
              <a:cs typeface="Arial"/>
              <a:sym typeface="Arial"/>
            </a:endParaRPr>
          </a:p>
        </p:txBody>
      </p:sp>
      <p:sp>
        <p:nvSpPr>
          <p:cNvPr id="468" name="Google Shape;468;p75"/>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B5CF6"/>
                </a:solidFill>
                <a:latin typeface="Open Sans"/>
                <a:ea typeface="Open Sans"/>
                <a:cs typeface="Open Sans"/>
                <a:sym typeface="Open Sans"/>
              </a:rPr>
              <a:t>Setelah usability study</a:t>
            </a:r>
            <a:endParaRPr b="0" i="0" sz="1200" u="none" cap="none" strike="noStrike">
              <a:solidFill>
                <a:srgbClr val="8B5CF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0B981"/>
              </a:solidFill>
              <a:latin typeface="Arial"/>
              <a:ea typeface="Arial"/>
              <a:cs typeface="Arial"/>
              <a:sym typeface="Arial"/>
            </a:endParaRPr>
          </a:p>
        </p:txBody>
      </p:sp>
      <p:pic>
        <p:nvPicPr>
          <p:cNvPr id="469" name="Google Shape;469;p75"/>
          <p:cNvPicPr preferRelativeResize="0"/>
          <p:nvPr/>
        </p:nvPicPr>
        <p:blipFill rotWithShape="1">
          <a:blip r:embed="rId3">
            <a:alphaModFix/>
          </a:blip>
          <a:srcRect b="0" l="0" r="0" t="0"/>
          <a:stretch/>
        </p:blipFill>
        <p:spPr>
          <a:xfrm>
            <a:off x="3495088" y="1281536"/>
            <a:ext cx="2153824" cy="3657600"/>
          </a:xfrm>
          <a:prstGeom prst="rect">
            <a:avLst/>
          </a:prstGeom>
          <a:noFill/>
          <a:ln>
            <a:noFill/>
          </a:ln>
        </p:spPr>
      </p:pic>
      <p:pic>
        <p:nvPicPr>
          <p:cNvPr id="470" name="Google Shape;470;p75"/>
          <p:cNvPicPr preferRelativeResize="0"/>
          <p:nvPr/>
        </p:nvPicPr>
        <p:blipFill rotWithShape="1">
          <a:blip r:embed="rId4">
            <a:alphaModFix/>
          </a:blip>
          <a:srcRect b="0" l="0" r="0" t="0"/>
          <a:stretch/>
        </p:blipFill>
        <p:spPr>
          <a:xfrm>
            <a:off x="6609370" y="1281536"/>
            <a:ext cx="2148459" cy="3657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6"/>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rgbClr val="5F6368"/>
                </a:solidFill>
                <a:latin typeface="Open Sans"/>
                <a:ea typeface="Open Sans"/>
                <a:cs typeface="Open Sans"/>
                <a:sym typeface="Open Sans"/>
              </a:rPr>
              <a:t>Modifikasi Desain</a:t>
            </a:r>
            <a:endParaRPr b="0" i="0" sz="2400" u="none" cap="none" strike="noStrike">
              <a:solidFill>
                <a:srgbClr val="5F6368"/>
              </a:solidFill>
              <a:latin typeface="Open Sans"/>
              <a:ea typeface="Open Sans"/>
              <a:cs typeface="Open Sans"/>
              <a:sym typeface="Open Sans"/>
            </a:endParaRPr>
          </a:p>
        </p:txBody>
      </p:sp>
      <p:sp>
        <p:nvSpPr>
          <p:cNvPr id="476" name="Google Shape;476;p76"/>
          <p:cNvSpPr txBox="1"/>
          <p:nvPr/>
        </p:nvSpPr>
        <p:spPr>
          <a:xfrm>
            <a:off x="517675" y="1522550"/>
            <a:ext cx="2421300" cy="2769959"/>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5F6368"/>
                </a:solidFill>
                <a:latin typeface="Open Sans"/>
                <a:ea typeface="Open Sans"/>
                <a:cs typeface="Open Sans"/>
                <a:sym typeface="Open Sans"/>
              </a:rPr>
              <a:t>Informasi alamat di gabunng dan opsi edit diubah menjadi satu buah saja agar penngguna tidak bolak-balik Ketika ingin mengganti informasi pengiriman Berikut link hasil modifikasi desain</a:t>
            </a:r>
            <a:endParaRPr b="0" i="0" sz="1400" u="none" cap="none" strike="noStrike">
              <a:solidFill>
                <a:srgbClr val="000000"/>
              </a:solidFill>
              <a:latin typeface="Arial"/>
              <a:ea typeface="Arial"/>
              <a:cs typeface="Arial"/>
              <a:sym typeface="Arial"/>
            </a:endParaRPr>
          </a:p>
        </p:txBody>
      </p:sp>
      <p:cxnSp>
        <p:nvCxnSpPr>
          <p:cNvPr id="477" name="Google Shape;477;p76"/>
          <p:cNvCxnSpPr/>
          <p:nvPr/>
        </p:nvCxnSpPr>
        <p:spPr>
          <a:xfrm>
            <a:off x="5749763" y="2855450"/>
            <a:ext cx="812100" cy="0"/>
          </a:xfrm>
          <a:prstGeom prst="straightConnector1">
            <a:avLst/>
          </a:prstGeom>
          <a:noFill/>
          <a:ln cap="flat" cmpd="sng" w="28575">
            <a:solidFill>
              <a:srgbClr val="8B5CF6"/>
            </a:solidFill>
            <a:prstDash val="solid"/>
            <a:round/>
            <a:headEnd len="sm" w="sm" type="none"/>
            <a:tailEnd len="med" w="med" type="triangle"/>
          </a:ln>
        </p:spPr>
      </p:cxnSp>
      <p:sp>
        <p:nvSpPr>
          <p:cNvPr id="478" name="Google Shape;478;p76"/>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B5CF6"/>
                </a:solidFill>
                <a:latin typeface="Open Sans"/>
                <a:ea typeface="Open Sans"/>
                <a:cs typeface="Open Sans"/>
                <a:sym typeface="Open Sans"/>
              </a:rPr>
              <a:t>Sebelum usability study</a:t>
            </a:r>
            <a:endParaRPr b="0" i="0" sz="1200" u="none" cap="none" strike="noStrike">
              <a:solidFill>
                <a:srgbClr val="8B5CF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0B981"/>
              </a:solidFill>
              <a:latin typeface="Arial"/>
              <a:ea typeface="Arial"/>
              <a:cs typeface="Arial"/>
              <a:sym typeface="Arial"/>
            </a:endParaRPr>
          </a:p>
        </p:txBody>
      </p:sp>
      <p:sp>
        <p:nvSpPr>
          <p:cNvPr id="479" name="Google Shape;479;p76"/>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B5CF6"/>
                </a:solidFill>
                <a:latin typeface="Open Sans"/>
                <a:ea typeface="Open Sans"/>
                <a:cs typeface="Open Sans"/>
                <a:sym typeface="Open Sans"/>
              </a:rPr>
              <a:t>Setelah usability study</a:t>
            </a:r>
            <a:endParaRPr b="0" i="0" sz="1200" u="none" cap="none" strike="noStrike">
              <a:solidFill>
                <a:srgbClr val="8B5CF6"/>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0B981"/>
              </a:solidFill>
              <a:latin typeface="Arial"/>
              <a:ea typeface="Arial"/>
              <a:cs typeface="Arial"/>
              <a:sym typeface="Arial"/>
            </a:endParaRPr>
          </a:p>
        </p:txBody>
      </p:sp>
      <p:pic>
        <p:nvPicPr>
          <p:cNvPr id="480" name="Google Shape;480;p76"/>
          <p:cNvPicPr preferRelativeResize="0"/>
          <p:nvPr/>
        </p:nvPicPr>
        <p:blipFill rotWithShape="1">
          <a:blip r:embed="rId3">
            <a:alphaModFix/>
          </a:blip>
          <a:srcRect b="0" l="0" r="0" t="0"/>
          <a:stretch/>
        </p:blipFill>
        <p:spPr>
          <a:xfrm>
            <a:off x="3545097" y="1268300"/>
            <a:ext cx="2165856" cy="3657600"/>
          </a:xfrm>
          <a:prstGeom prst="rect">
            <a:avLst/>
          </a:prstGeom>
          <a:noFill/>
          <a:ln>
            <a:noFill/>
          </a:ln>
        </p:spPr>
      </p:pic>
      <p:pic>
        <p:nvPicPr>
          <p:cNvPr id="481" name="Google Shape;481;p76"/>
          <p:cNvPicPr preferRelativeResize="0"/>
          <p:nvPr/>
        </p:nvPicPr>
        <p:blipFill rotWithShape="1">
          <a:blip r:embed="rId4">
            <a:alphaModFix/>
          </a:blip>
          <a:srcRect b="0" l="0" r="0" t="0"/>
          <a:stretch/>
        </p:blipFill>
        <p:spPr>
          <a:xfrm>
            <a:off x="6606809" y="1268300"/>
            <a:ext cx="2153581" cy="3657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C5C6"/>
        </a:solidFill>
      </p:bgPr>
    </p:bg>
    <p:spTree>
      <p:nvGrpSpPr>
        <p:cNvPr id="485" name="Shape 485"/>
        <p:cNvGrpSpPr/>
        <p:nvPr/>
      </p:nvGrpSpPr>
      <p:grpSpPr>
        <a:xfrm>
          <a:off x="0" y="0"/>
          <a:ext cx="0" cy="0"/>
          <a:chOff x="0" y="0"/>
          <a:chExt cx="0" cy="0"/>
        </a:xfrm>
      </p:grpSpPr>
      <p:sp>
        <p:nvSpPr>
          <p:cNvPr id="486" name="Google Shape;486;p77"/>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Takeaways</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Next steps</a:t>
            </a:r>
            <a:endParaRPr b="0" i="0" sz="1400" u="none" cap="none" strike="noStrike">
              <a:solidFill>
                <a:srgbClr val="FFFFFF"/>
              </a:solidFill>
              <a:latin typeface="Open Sans"/>
              <a:ea typeface="Open Sans"/>
              <a:cs typeface="Open Sans"/>
              <a:sym typeface="Open Sans"/>
            </a:endParaRPr>
          </a:p>
        </p:txBody>
      </p:sp>
      <p:sp>
        <p:nvSpPr>
          <p:cNvPr id="487" name="Google Shape;487;p77"/>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2400"/>
              <a:buFont typeface="Arial"/>
              <a:buNone/>
            </a:pPr>
            <a:r>
              <a:rPr b="0" i="0" lang="en-US" sz="2400" u="none" cap="none" strike="noStrike">
                <a:solidFill>
                  <a:srgbClr val="FFFFFF"/>
                </a:solidFill>
                <a:latin typeface="Open Sans"/>
                <a:ea typeface="Open Sans"/>
                <a:cs typeface="Open Sans"/>
                <a:sym typeface="Open Sans"/>
              </a:rPr>
              <a:t>Going forward</a:t>
            </a:r>
            <a:endParaRPr b="0" i="0" sz="2400" u="none" cap="none" strike="noStrike">
              <a:solidFill>
                <a:srgbClr val="FFFFFF"/>
              </a:solidFill>
              <a:latin typeface="Open Sans"/>
              <a:ea typeface="Open Sans"/>
              <a:cs typeface="Open Sans"/>
              <a:sym typeface="Open Sans"/>
            </a:endParaRPr>
          </a:p>
        </p:txBody>
      </p:sp>
      <p:cxnSp>
        <p:nvCxnSpPr>
          <p:cNvPr id="488" name="Google Shape;488;p77"/>
          <p:cNvCxnSpPr/>
          <p:nvPr/>
        </p:nvCxnSpPr>
        <p:spPr>
          <a:xfrm>
            <a:off x="3460100" y="1032150"/>
            <a:ext cx="36600" cy="3079200"/>
          </a:xfrm>
          <a:prstGeom prst="straightConnector1">
            <a:avLst/>
          </a:prstGeom>
          <a:noFill/>
          <a:ln cap="flat" cmpd="sng" w="19050">
            <a:solidFill>
              <a:srgbClr val="FFFFFF"/>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8"/>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Takeaways</a:t>
            </a:r>
            <a:endParaRPr b="0" i="0" sz="2400" u="none" cap="none" strike="noStrike">
              <a:solidFill>
                <a:srgbClr val="5F6368"/>
              </a:solidFill>
              <a:latin typeface="Open Sans"/>
              <a:ea typeface="Open Sans"/>
              <a:cs typeface="Open Sans"/>
              <a:sym typeface="Open Sans"/>
            </a:endParaRPr>
          </a:p>
        </p:txBody>
      </p:sp>
      <p:sp>
        <p:nvSpPr>
          <p:cNvPr id="494" name="Google Shape;494;p78"/>
          <p:cNvSpPr txBox="1"/>
          <p:nvPr/>
        </p:nvSpPr>
        <p:spPr>
          <a:xfrm>
            <a:off x="539600" y="2237975"/>
            <a:ext cx="3446100" cy="1892796"/>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11C5C6"/>
                </a:solidFill>
                <a:latin typeface="Open Sans SemiBold"/>
                <a:ea typeface="Open Sans SemiBold"/>
                <a:cs typeface="Open Sans SemiBold"/>
                <a:sym typeface="Open Sans SemiBold"/>
              </a:rPr>
              <a:t>Dampak: </a:t>
            </a:r>
            <a:endParaRPr b="0" i="0" sz="1400" u="none" cap="none" strike="noStrike">
              <a:solidFill>
                <a:srgbClr val="11C5C6"/>
              </a:solidFill>
              <a:latin typeface="Open Sans SemiBold"/>
              <a:ea typeface="Open Sans SemiBold"/>
              <a:cs typeface="Open Sans SemiBold"/>
              <a:sym typeface="Open Sans SemiBold"/>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5F6368"/>
                </a:solidFill>
                <a:latin typeface="Open Sans"/>
                <a:ea typeface="Open Sans"/>
                <a:cs typeface="Open Sans"/>
                <a:sym typeface="Open Sans"/>
              </a:rPr>
              <a:t>Desain aplikasi yang dibuat sangat memudahkan pecinta  nasi goreng untuk melakukan kustomisasi sesuai selera, tampilan yang terlihat hidup membuat pengguna seakan berada di restoran.</a:t>
            </a:r>
            <a:endParaRPr b="1" i="0" sz="1200" u="none" cap="none" strike="noStrike">
              <a:solidFill>
                <a:srgbClr val="1967D2"/>
              </a:solidFill>
              <a:latin typeface="Open Sans"/>
              <a:ea typeface="Open Sans"/>
              <a:cs typeface="Open Sans"/>
              <a:sym typeface="Open Sans"/>
            </a:endParaRPr>
          </a:p>
        </p:txBody>
      </p:sp>
      <p:sp>
        <p:nvSpPr>
          <p:cNvPr id="495" name="Google Shape;495;p78"/>
          <p:cNvSpPr/>
          <p:nvPr/>
        </p:nvSpPr>
        <p:spPr>
          <a:xfrm>
            <a:off x="539600" y="1534000"/>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78"/>
          <p:cNvSpPr txBox="1"/>
          <p:nvPr/>
        </p:nvSpPr>
        <p:spPr>
          <a:xfrm>
            <a:off x="4495800" y="2237975"/>
            <a:ext cx="3446100" cy="1892796"/>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11C5C6"/>
                </a:solidFill>
                <a:latin typeface="Open Sans SemiBold"/>
                <a:ea typeface="Open Sans SemiBold"/>
                <a:cs typeface="Open Sans SemiBold"/>
                <a:sym typeface="Open Sans SemiBold"/>
              </a:rPr>
              <a:t>Pelajaran yang Didapat:</a:t>
            </a:r>
            <a:endParaRPr b="0" i="0" sz="1400" u="none" cap="none" strike="noStrike">
              <a:solidFill>
                <a:srgbClr val="11C5C6"/>
              </a:solidFill>
              <a:latin typeface="Open Sans SemiBold"/>
              <a:ea typeface="Open Sans SemiBold"/>
              <a:cs typeface="Open Sans SemiBold"/>
              <a:sym typeface="Open Sans SemiBold"/>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5F6368"/>
                </a:solidFill>
                <a:latin typeface="Open Sans"/>
                <a:ea typeface="Open Sans"/>
                <a:cs typeface="Open Sans"/>
                <a:sym typeface="Open Sans"/>
              </a:rPr>
              <a:t>Disini saya belajar bahwa desain pada sebuah aplikasi sangat penting untuk diperhatikan karena sangat memberikan damapak kepada pengguna baik dari segi pengalaman maupun mood pengguna.</a:t>
            </a:r>
            <a:endParaRPr b="1" i="0" sz="1200" u="none" cap="none" strike="noStrike">
              <a:solidFill>
                <a:srgbClr val="4285F4"/>
              </a:solidFill>
              <a:latin typeface="Open Sans"/>
              <a:ea typeface="Open Sans"/>
              <a:cs typeface="Open Sans"/>
              <a:sym typeface="Open Sans"/>
            </a:endParaRPr>
          </a:p>
        </p:txBody>
      </p:sp>
      <p:sp>
        <p:nvSpPr>
          <p:cNvPr id="497" name="Google Shape;497;p78"/>
          <p:cNvSpPr/>
          <p:nvPr/>
        </p:nvSpPr>
        <p:spPr>
          <a:xfrm>
            <a:off x="4495800" y="1534000"/>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8"/>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99" name="Google Shape;499;p78"/>
          <p:cNvGrpSpPr/>
          <p:nvPr/>
        </p:nvGrpSpPr>
        <p:grpSpPr>
          <a:xfrm>
            <a:off x="4605678" y="1676963"/>
            <a:ext cx="293543" cy="227362"/>
            <a:chOff x="420350" y="238125"/>
            <a:chExt cx="6779275" cy="5238750"/>
          </a:xfrm>
        </p:grpSpPr>
        <p:sp>
          <p:nvSpPr>
            <p:cNvPr id="500" name="Google Shape;500;p78"/>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8"/>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78"/>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78"/>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9"/>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Langkah selanjutnya </a:t>
            </a:r>
            <a:endParaRPr b="0" i="0" sz="2400" u="none" cap="none" strike="noStrike">
              <a:solidFill>
                <a:srgbClr val="5F6368"/>
              </a:solidFill>
              <a:latin typeface="Open Sans"/>
              <a:ea typeface="Open Sans"/>
              <a:cs typeface="Open Sans"/>
              <a:sym typeface="Open Sans"/>
            </a:endParaRPr>
          </a:p>
        </p:txBody>
      </p:sp>
      <p:sp>
        <p:nvSpPr>
          <p:cNvPr id="509" name="Google Shape;509;p79"/>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79"/>
          <p:cNvSpPr txBox="1"/>
          <p:nvPr/>
        </p:nvSpPr>
        <p:spPr>
          <a:xfrm>
            <a:off x="711325" y="1917800"/>
            <a:ext cx="2049000" cy="1458831"/>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Melakukan perbaikan lagi menggunakan metode moderate ke pengguna yang lain, karena narasumber pada riset sebelumnya kurang</a:t>
            </a:r>
            <a:endParaRPr b="0" i="0" sz="1200" u="none" cap="none" strike="noStrike">
              <a:solidFill>
                <a:srgbClr val="000000"/>
              </a:solidFill>
              <a:latin typeface="Arial"/>
              <a:ea typeface="Arial"/>
              <a:cs typeface="Arial"/>
              <a:sym typeface="Arial"/>
            </a:endParaRPr>
          </a:p>
        </p:txBody>
      </p:sp>
      <p:sp>
        <p:nvSpPr>
          <p:cNvPr id="511" name="Google Shape;511;p79"/>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79"/>
          <p:cNvSpPr txBox="1"/>
          <p:nvPr/>
        </p:nvSpPr>
        <p:spPr>
          <a:xfrm>
            <a:off x="3368925" y="1917800"/>
            <a:ext cx="2049000" cy="1034099"/>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Mencari solusi lain untuk setiap kendala yang dialami user yang dirasa masih kurang efektif</a:t>
            </a:r>
            <a:endParaRPr b="0" i="0" sz="1200" u="none" cap="none" strike="noStrike">
              <a:solidFill>
                <a:srgbClr val="5F6368"/>
              </a:solidFill>
              <a:latin typeface="Open Sans"/>
              <a:ea typeface="Open Sans"/>
              <a:cs typeface="Open Sans"/>
              <a:sym typeface="Open Sans"/>
            </a:endParaRPr>
          </a:p>
        </p:txBody>
      </p:sp>
      <p:sp>
        <p:nvSpPr>
          <p:cNvPr id="513" name="Google Shape;513;p79"/>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79"/>
          <p:cNvSpPr txBox="1"/>
          <p:nvPr/>
        </p:nvSpPr>
        <p:spPr>
          <a:xfrm>
            <a:off x="6026525" y="1917800"/>
            <a:ext cx="2049000" cy="609367"/>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Melengkapi halaman lain yang belum di desain</a:t>
            </a:r>
            <a:endParaRPr b="0" i="0" sz="1200" u="none" cap="none" strike="noStrike">
              <a:solidFill>
                <a:srgbClr val="5F6368"/>
              </a:solidFill>
              <a:latin typeface="Open Sans"/>
              <a:ea typeface="Open Sans"/>
              <a:cs typeface="Open Sans"/>
              <a:sym typeface="Open Sans"/>
            </a:endParaRPr>
          </a:p>
        </p:txBody>
      </p:sp>
      <p:sp>
        <p:nvSpPr>
          <p:cNvPr id="515" name="Google Shape;515;p79"/>
          <p:cNvSpPr/>
          <p:nvPr/>
        </p:nvSpPr>
        <p:spPr>
          <a:xfrm>
            <a:off x="14791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1</a:t>
            </a:r>
            <a:endParaRPr b="0" i="0" sz="2200" u="none" cap="none" strike="noStrike">
              <a:solidFill>
                <a:srgbClr val="FFFFFF"/>
              </a:solidFill>
              <a:latin typeface="Arial"/>
              <a:ea typeface="Arial"/>
              <a:cs typeface="Arial"/>
              <a:sym typeface="Arial"/>
            </a:endParaRPr>
          </a:p>
        </p:txBody>
      </p:sp>
      <p:sp>
        <p:nvSpPr>
          <p:cNvPr id="516" name="Google Shape;516;p79"/>
          <p:cNvSpPr/>
          <p:nvPr/>
        </p:nvSpPr>
        <p:spPr>
          <a:xfrm>
            <a:off x="41367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2</a:t>
            </a:r>
            <a:endParaRPr b="0" i="0" sz="2200" u="none" cap="none" strike="noStrike">
              <a:solidFill>
                <a:srgbClr val="FFFFFF"/>
              </a:solidFill>
              <a:latin typeface="Arial"/>
              <a:ea typeface="Arial"/>
              <a:cs typeface="Arial"/>
              <a:sym typeface="Arial"/>
            </a:endParaRPr>
          </a:p>
        </p:txBody>
      </p:sp>
      <p:sp>
        <p:nvSpPr>
          <p:cNvPr id="517" name="Google Shape;517;p79"/>
          <p:cNvSpPr/>
          <p:nvPr/>
        </p:nvSpPr>
        <p:spPr>
          <a:xfrm>
            <a:off x="6794375" y="1187633"/>
            <a:ext cx="513300" cy="513300"/>
          </a:xfrm>
          <a:prstGeom prst="ellipse">
            <a:avLst/>
          </a:prstGeom>
          <a:solidFill>
            <a:srgbClr val="11C5C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3</a:t>
            </a:r>
            <a:endParaRPr b="0" i="0" sz="22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4"/>
          <p:cNvSpPr txBox="1"/>
          <p:nvPr/>
        </p:nvSpPr>
        <p:spPr>
          <a:xfrm>
            <a:off x="517675" y="2237975"/>
            <a:ext cx="3446100" cy="1369800"/>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2D3E50"/>
                </a:solidFill>
                <a:latin typeface="Open Sans SemiBold"/>
                <a:ea typeface="Open Sans SemiBold"/>
                <a:cs typeface="Open Sans SemiBold"/>
                <a:sym typeface="Open Sans SemiBold"/>
              </a:rPr>
              <a:t>Posisi: </a:t>
            </a:r>
            <a:endParaRPr b="1" i="0" sz="1200" u="none" cap="none" strike="noStrike">
              <a:solidFill>
                <a:srgbClr val="4285F4"/>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200"/>
              <a:buFont typeface="Arial"/>
              <a:buNone/>
            </a:pPr>
            <a:r>
              <a:rPr b="1" i="0" lang="en-US" sz="1200" u="none" cap="none" strike="noStrike">
                <a:solidFill>
                  <a:srgbClr val="4285F4"/>
                </a:solidFill>
                <a:latin typeface="Open Sans"/>
                <a:ea typeface="Open Sans"/>
                <a:cs typeface="Open Sans"/>
                <a:sym typeface="Open Sans"/>
              </a:rPr>
              <a:t>UX Researcher, UX Designer </a:t>
            </a:r>
            <a:r>
              <a:rPr b="0" i="0" lang="en-US" sz="1400" u="none" cap="none" strike="noStrike">
                <a:solidFill>
                  <a:srgbClr val="5F6368"/>
                </a:solidFill>
                <a:latin typeface="Open Sans"/>
                <a:ea typeface="Open Sans"/>
                <a:cs typeface="Open Sans"/>
                <a:sym typeface="Open Sans"/>
              </a:rPr>
              <a:t>yang melakukan riset ke user dan melakukan brainst</a:t>
            </a:r>
            <a:r>
              <a:rPr lang="en-US">
                <a:solidFill>
                  <a:srgbClr val="5F6368"/>
                </a:solidFill>
                <a:latin typeface="Open Sans"/>
                <a:ea typeface="Open Sans"/>
                <a:cs typeface="Open Sans"/>
                <a:sym typeface="Open Sans"/>
              </a:rPr>
              <a:t>orming dan prototyping</a:t>
            </a:r>
            <a:r>
              <a:rPr b="0" i="0" lang="en-US" sz="1400" u="none" cap="none" strike="noStrike">
                <a:solidFill>
                  <a:srgbClr val="5F6368"/>
                </a:solidFill>
                <a:latin typeface="Open Sans"/>
                <a:ea typeface="Open Sans"/>
                <a:cs typeface="Open Sans"/>
                <a:sym typeface="Open Sans"/>
              </a:rPr>
              <a:t>.</a:t>
            </a:r>
            <a:endParaRPr b="0" i="0" sz="1400" u="none" cap="none" strike="noStrike">
              <a:solidFill>
                <a:srgbClr val="2D3E50"/>
              </a:solidFill>
              <a:latin typeface="Open Sans SemiBold"/>
              <a:ea typeface="Open Sans SemiBold"/>
              <a:cs typeface="Open Sans SemiBold"/>
              <a:sym typeface="Open Sans SemiBold"/>
            </a:endParaRPr>
          </a:p>
        </p:txBody>
      </p:sp>
      <p:sp>
        <p:nvSpPr>
          <p:cNvPr id="169" name="Google Shape;169;p44"/>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Ringkasan Project </a:t>
            </a:r>
            <a:endParaRPr b="0" i="0" sz="2400" u="none" cap="none" strike="noStrike">
              <a:solidFill>
                <a:srgbClr val="5F6368"/>
              </a:solidFill>
              <a:latin typeface="Open Sans"/>
              <a:ea typeface="Open Sans"/>
              <a:cs typeface="Open Sans"/>
              <a:sym typeface="Open Sans"/>
            </a:endParaRPr>
          </a:p>
        </p:txBody>
      </p:sp>
      <p:sp>
        <p:nvSpPr>
          <p:cNvPr id="170" name="Google Shape;170;p44"/>
          <p:cNvSpPr/>
          <p:nvPr/>
        </p:nvSpPr>
        <p:spPr>
          <a:xfrm>
            <a:off x="517675" y="1534000"/>
            <a:ext cx="513300" cy="513300"/>
          </a:xfrm>
          <a:prstGeom prst="ellipse">
            <a:avLst/>
          </a:prstGeom>
          <a:solidFill>
            <a:srgbClr val="FB1A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D3E50"/>
              </a:solidFill>
              <a:latin typeface="Arial"/>
              <a:ea typeface="Arial"/>
              <a:cs typeface="Arial"/>
              <a:sym typeface="Arial"/>
            </a:endParaRPr>
          </a:p>
        </p:txBody>
      </p:sp>
      <p:sp>
        <p:nvSpPr>
          <p:cNvPr id="171" name="Google Shape;171;p44"/>
          <p:cNvSpPr txBox="1"/>
          <p:nvPr/>
        </p:nvSpPr>
        <p:spPr>
          <a:xfrm>
            <a:off x="4572000" y="2237975"/>
            <a:ext cx="3446100" cy="1892796"/>
          </a:xfrm>
          <a:prstGeom prst="rect">
            <a:avLst/>
          </a:prstGeom>
          <a:noFill/>
          <a:ln>
            <a:noFill/>
          </a:ln>
        </p:spPr>
        <p:txBody>
          <a:bodyPr anchorCtr="0" anchor="t" bIns="91425" lIns="0"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rgbClr val="2D3E50"/>
                </a:solidFill>
                <a:latin typeface="Open Sans SemiBold"/>
                <a:ea typeface="Open Sans SemiBold"/>
                <a:cs typeface="Open Sans SemiBold"/>
                <a:sym typeface="Open Sans SemiBold"/>
              </a:rPr>
              <a:t>Tanggung Jawab: </a:t>
            </a:r>
            <a:endParaRPr b="0" i="0" sz="1400" u="none" cap="none" strike="noStrike">
              <a:solidFill>
                <a:srgbClr val="2D3E50"/>
              </a:solidFill>
              <a:latin typeface="Open Sans SemiBold"/>
              <a:ea typeface="Open Sans SemiBold"/>
              <a:cs typeface="Open Sans SemiBold"/>
              <a:sym typeface="Open Sans SemiBold"/>
            </a:endParaRPr>
          </a:p>
          <a:p>
            <a:pPr indent="0" lvl="0" marL="0" marR="0" rtl="0" algn="l">
              <a:lnSpc>
                <a:spcPct val="150000"/>
              </a:lnSpc>
              <a:spcBef>
                <a:spcPts val="0"/>
              </a:spcBef>
              <a:spcAft>
                <a:spcPts val="0"/>
              </a:spcAft>
              <a:buClr>
                <a:srgbClr val="000000"/>
              </a:buClr>
              <a:buSzPts val="1200"/>
              <a:buFont typeface="Arial"/>
              <a:buNone/>
            </a:pPr>
            <a:r>
              <a:rPr b="0" i="0" lang="en-US" sz="1200" u="none" cap="none" strike="noStrike">
                <a:solidFill>
                  <a:srgbClr val="5F6368"/>
                </a:solidFill>
                <a:latin typeface="Open Sans"/>
                <a:ea typeface="Open Sans"/>
                <a:cs typeface="Open Sans"/>
                <a:sym typeface="Open Sans"/>
              </a:rPr>
              <a:t>Fokus untuk melakukan riset, baik secara kualitatif maupun kuantitatif. mengetahui masalah yang dialami pengguna dan menguji coba apakah hasil desain yang dibuat sesuai dengan kebutuhan pengguna atau tidak</a:t>
            </a:r>
            <a:endParaRPr b="1" i="0" sz="1200" u="none" cap="none" strike="noStrike">
              <a:solidFill>
                <a:srgbClr val="4285F4"/>
              </a:solidFill>
              <a:latin typeface="Open Sans"/>
              <a:ea typeface="Open Sans"/>
              <a:cs typeface="Open Sans"/>
              <a:sym typeface="Open Sans"/>
            </a:endParaRPr>
          </a:p>
        </p:txBody>
      </p:sp>
      <p:sp>
        <p:nvSpPr>
          <p:cNvPr id="172" name="Google Shape;172;p44"/>
          <p:cNvSpPr/>
          <p:nvPr/>
        </p:nvSpPr>
        <p:spPr>
          <a:xfrm>
            <a:off x="4572000" y="1534000"/>
            <a:ext cx="513300" cy="5133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D3E50"/>
              </a:solidFill>
              <a:latin typeface="Arial"/>
              <a:ea typeface="Arial"/>
              <a:cs typeface="Arial"/>
              <a:sym typeface="Arial"/>
            </a:endParaRPr>
          </a:p>
        </p:txBody>
      </p:sp>
      <p:sp>
        <p:nvSpPr>
          <p:cNvPr id="173" name="Google Shape;173;p44"/>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44"/>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0"/>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Let’s connect!</a:t>
            </a:r>
            <a:endParaRPr b="0" i="0" sz="2400" u="none" cap="none" strike="noStrike">
              <a:solidFill>
                <a:srgbClr val="5F6368"/>
              </a:solidFill>
              <a:latin typeface="Open Sans"/>
              <a:ea typeface="Open Sans"/>
              <a:cs typeface="Open Sans"/>
              <a:sym typeface="Open Sans"/>
            </a:endParaRPr>
          </a:p>
        </p:txBody>
      </p:sp>
      <p:sp>
        <p:nvSpPr>
          <p:cNvPr id="523" name="Google Shape;523;p80"/>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80"/>
          <p:cNvSpPr txBox="1"/>
          <p:nvPr/>
        </p:nvSpPr>
        <p:spPr>
          <a:xfrm>
            <a:off x="778669" y="2461800"/>
            <a:ext cx="7276506" cy="1671196"/>
          </a:xfrm>
          <a:prstGeom prst="rect">
            <a:avLst/>
          </a:prstGeom>
          <a:noFill/>
          <a:ln>
            <a:noFill/>
          </a:ln>
        </p:spPr>
        <p:txBody>
          <a:bodyPr anchorCtr="0" anchor="t" bIns="91425" lIns="0"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Terimakasih atas waktu anda sudah meriview hasil karya saya di study kasus aplikasi pemesananan nasi goreng, Jika ingin memberikan  masukan dan saran sangat saya sangat senang demi pengembangan skill saya	kedepannya.</a:t>
            </a:r>
            <a:endParaRPr b="0" i="0" sz="1200" u="none" cap="none" strike="noStrike">
              <a:solidFill>
                <a:srgbClr val="5F6368"/>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t/>
            </a:r>
            <a:endParaRPr b="0" i="0" sz="1200" u="none" cap="none" strike="noStrike">
              <a:solidFill>
                <a:srgbClr val="5F6368"/>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Email :1.  </a:t>
            </a:r>
            <a:r>
              <a:rPr b="0" i="0" lang="en-US" sz="1200" u="sng" cap="none" strike="noStrike">
                <a:solidFill>
                  <a:schemeClr val="hlink"/>
                </a:solidFill>
                <a:latin typeface="Open Sans"/>
                <a:ea typeface="Open Sans"/>
                <a:cs typeface="Open Sans"/>
                <a:sym typeface="Open Sans"/>
                <a:hlinkClick r:id="rId3"/>
              </a:rPr>
              <a:t>fuadshidqi23@gmail.com</a:t>
            </a:r>
            <a:endParaRPr b="0" i="0" sz="1200" u="none" cap="none" strike="noStrike">
              <a:solidFill>
                <a:srgbClr val="5F6368"/>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	2. a7118f1470@bangkit.academy</a:t>
            </a:r>
            <a:endParaRPr b="0" i="0" sz="1200" u="none" cap="none" strike="noStrike">
              <a:solidFill>
                <a:srgbClr val="5F6368"/>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Instagram : @fuad_shidqi </a:t>
            </a:r>
            <a:endParaRPr b="1" i="0" sz="1200" u="none" cap="none" strike="noStrike">
              <a:solidFill>
                <a:srgbClr val="1967D2"/>
              </a:solidFill>
              <a:latin typeface="Open Sans"/>
              <a:ea typeface="Open Sans"/>
              <a:cs typeface="Open Sans"/>
              <a:sym typeface="Open Sans"/>
            </a:endParaRPr>
          </a:p>
        </p:txBody>
      </p:sp>
      <p:sp>
        <p:nvSpPr>
          <p:cNvPr id="525" name="Google Shape;525;p80"/>
          <p:cNvSpPr/>
          <p:nvPr/>
        </p:nvSpPr>
        <p:spPr>
          <a:xfrm>
            <a:off x="4230475" y="1602212"/>
            <a:ext cx="513300" cy="513300"/>
          </a:xfrm>
          <a:prstGeom prst="ellipse">
            <a:avLst/>
          </a:prstGeom>
          <a:solidFill>
            <a:srgbClr val="11C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80"/>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E50"/>
        </a:solidFill>
      </p:bgPr>
    </p:bg>
    <p:spTree>
      <p:nvGrpSpPr>
        <p:cNvPr id="530" name="Shape 530"/>
        <p:cNvGrpSpPr/>
        <p:nvPr/>
      </p:nvGrpSpPr>
      <p:grpSpPr>
        <a:xfrm>
          <a:off x="0" y="0"/>
          <a:ext cx="0" cy="0"/>
          <a:chOff x="0" y="0"/>
          <a:chExt cx="0" cy="0"/>
        </a:xfrm>
      </p:grpSpPr>
      <p:sp>
        <p:nvSpPr>
          <p:cNvPr id="531" name="Google Shape;531;p81"/>
          <p:cNvSpPr txBox="1"/>
          <p:nvPr/>
        </p:nvSpPr>
        <p:spPr>
          <a:xfrm>
            <a:off x="2106450" y="2202300"/>
            <a:ext cx="4931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Open Sans"/>
                <a:ea typeface="Open Sans"/>
                <a:cs typeface="Open Sans"/>
                <a:sym typeface="Open Sans"/>
              </a:rPr>
              <a:t>Terima Kasih!</a:t>
            </a:r>
            <a:endParaRPr b="0" i="0" sz="3600" u="none" cap="none" strike="noStrike">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600"/>
        </a:solidFill>
      </p:bgPr>
    </p:bg>
    <p:spTree>
      <p:nvGrpSpPr>
        <p:cNvPr id="178" name="Shape 178"/>
        <p:cNvGrpSpPr/>
        <p:nvPr/>
      </p:nvGrpSpPr>
      <p:grpSpPr>
        <a:xfrm>
          <a:off x="0" y="0"/>
          <a:ext cx="0" cy="0"/>
          <a:chOff x="0" y="0"/>
          <a:chExt cx="0" cy="0"/>
        </a:xfrm>
      </p:grpSpPr>
      <p:sp>
        <p:nvSpPr>
          <p:cNvPr id="179" name="Google Shape;179;p45"/>
          <p:cNvSpPr txBox="1"/>
          <p:nvPr/>
        </p:nvSpPr>
        <p:spPr>
          <a:xfrm>
            <a:off x="-460025" y="2082300"/>
            <a:ext cx="3704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2400"/>
              <a:buFont typeface="Arial"/>
              <a:buNone/>
            </a:pPr>
            <a:r>
              <a:rPr b="0" i="0" lang="en-US" sz="2400" u="none" cap="none" strike="noStrike">
                <a:solidFill>
                  <a:srgbClr val="FFFFFF"/>
                </a:solidFill>
                <a:latin typeface="Open Sans"/>
                <a:ea typeface="Open Sans"/>
                <a:cs typeface="Open Sans"/>
                <a:sym typeface="Open Sans"/>
              </a:rPr>
              <a:t>Empathize, </a:t>
            </a:r>
            <a:br>
              <a:rPr b="0" i="0" lang="en-US" sz="2400" u="none" cap="none" strike="noStrike">
                <a:solidFill>
                  <a:srgbClr val="FFFFFF"/>
                </a:solidFill>
                <a:latin typeface="Open Sans"/>
                <a:ea typeface="Open Sans"/>
                <a:cs typeface="Open Sans"/>
                <a:sym typeface="Open Sans"/>
              </a:rPr>
            </a:br>
            <a:r>
              <a:rPr b="0" i="0" lang="en-US" sz="2400" u="none" cap="none" strike="noStrike">
                <a:solidFill>
                  <a:srgbClr val="FFFFFF"/>
                </a:solidFill>
                <a:latin typeface="Open Sans"/>
                <a:ea typeface="Open Sans"/>
                <a:cs typeface="Open Sans"/>
                <a:sym typeface="Open Sans"/>
              </a:rPr>
              <a:t>Define, </a:t>
            </a:r>
            <a:br>
              <a:rPr b="0" i="0" lang="en-US" sz="2400" u="none" cap="none" strike="noStrike">
                <a:solidFill>
                  <a:srgbClr val="FFFFFF"/>
                </a:solidFill>
                <a:latin typeface="Open Sans"/>
                <a:ea typeface="Open Sans"/>
                <a:cs typeface="Open Sans"/>
                <a:sym typeface="Open Sans"/>
              </a:rPr>
            </a:br>
            <a:r>
              <a:rPr b="0" i="0" lang="en-US" sz="2400" u="none" cap="none" strike="noStrike">
                <a:solidFill>
                  <a:srgbClr val="FFFFFF"/>
                </a:solidFill>
                <a:latin typeface="Open Sans"/>
                <a:ea typeface="Open Sans"/>
                <a:cs typeface="Open Sans"/>
                <a:sym typeface="Open Sans"/>
              </a:rPr>
              <a:t>&amp; Ideate</a:t>
            </a:r>
            <a:endParaRPr b="0" i="0" sz="2400" u="none" cap="none" strike="noStrike">
              <a:solidFill>
                <a:srgbClr val="FFFFFF"/>
              </a:solidFill>
              <a:latin typeface="Open Sans"/>
              <a:ea typeface="Open Sans"/>
              <a:cs typeface="Open Sans"/>
              <a:sym typeface="Open Sans"/>
            </a:endParaRPr>
          </a:p>
        </p:txBody>
      </p:sp>
      <p:sp>
        <p:nvSpPr>
          <p:cNvPr id="180" name="Google Shape;180;p45"/>
          <p:cNvSpPr txBox="1"/>
          <p:nvPr/>
        </p:nvSpPr>
        <p:spPr>
          <a:xfrm>
            <a:off x="3712425" y="1886850"/>
            <a:ext cx="39465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User research</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User persona</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Problem statement</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User journey map</a:t>
            </a:r>
            <a:endParaRPr b="0" i="0" sz="1400" u="none" cap="none" strike="noStrike">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b="0" i="0" lang="en-US" sz="1400" u="none" cap="none" strike="noStrike">
                <a:solidFill>
                  <a:srgbClr val="FFFFFF"/>
                </a:solidFill>
                <a:latin typeface="Open Sans"/>
                <a:ea typeface="Open Sans"/>
                <a:cs typeface="Open Sans"/>
                <a:sym typeface="Open Sans"/>
              </a:rPr>
              <a:t>Brainstorming</a:t>
            </a:r>
            <a:endParaRPr b="0" i="0" sz="1400" u="none" cap="none" strike="noStrike">
              <a:solidFill>
                <a:srgbClr val="FFFFFF"/>
              </a:solidFill>
              <a:latin typeface="Open Sans"/>
              <a:ea typeface="Open Sans"/>
              <a:cs typeface="Open Sans"/>
              <a:sym typeface="Open Sans"/>
            </a:endParaRPr>
          </a:p>
        </p:txBody>
      </p:sp>
      <p:cxnSp>
        <p:nvCxnSpPr>
          <p:cNvPr id="181" name="Google Shape;181;p45"/>
          <p:cNvCxnSpPr/>
          <p:nvPr/>
        </p:nvCxnSpPr>
        <p:spPr>
          <a:xfrm>
            <a:off x="3460100" y="1032150"/>
            <a:ext cx="36600" cy="3079200"/>
          </a:xfrm>
          <a:prstGeom prst="straightConnector1">
            <a:avLst/>
          </a:prstGeom>
          <a:noFill/>
          <a:ln cap="flat" cmpd="sng" w="19050">
            <a:solidFill>
              <a:srgbClr val="FFFFFF"/>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6"/>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Ringkasan User Research</a:t>
            </a:r>
            <a:endParaRPr b="0" i="0" sz="2400" u="none" cap="none" strike="noStrike">
              <a:solidFill>
                <a:srgbClr val="5F6368"/>
              </a:solidFill>
              <a:latin typeface="Open Sans"/>
              <a:ea typeface="Open Sans"/>
              <a:cs typeface="Open Sans"/>
              <a:sym typeface="Open Sans"/>
            </a:endParaRPr>
          </a:p>
        </p:txBody>
      </p:sp>
      <p:sp>
        <p:nvSpPr>
          <p:cNvPr id="188" name="Google Shape;188;p46"/>
          <p:cNvSpPr txBox="1"/>
          <p:nvPr/>
        </p:nvSpPr>
        <p:spPr>
          <a:xfrm>
            <a:off x="919075" y="2461800"/>
            <a:ext cx="7136100" cy="1458831"/>
          </a:xfrm>
          <a:prstGeom prst="rect">
            <a:avLst/>
          </a:prstGeom>
          <a:noFill/>
          <a:ln>
            <a:noFill/>
          </a:ln>
        </p:spPr>
        <p:txBody>
          <a:bodyPr anchorCtr="0" anchor="t" bIns="91425" lIns="0"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US" sz="1200" u="none" cap="none" strike="noStrike">
                <a:solidFill>
                  <a:srgbClr val="5F6368"/>
                </a:solidFill>
                <a:latin typeface="Open Sans"/>
                <a:ea typeface="Open Sans"/>
                <a:cs typeface="Open Sans"/>
                <a:sym typeface="Open Sans"/>
              </a:rPr>
              <a:t>Setelah saya melakukan survey menggunakan google form, terhadap pecinta kuliner nasi goreng untuk mengetahui kebutuhan dan kendala mereka saat memesan nasi goreng. Berdasarkan hasil survey, mereka semua menggunakan aplikasi umum bukan khusus menyediakan kuliner nasi goreng. Hal ini dikarenakan  banyak diskon dan promo yang menarik. Namun, karena  user  menggunakan aplikasi yang umum, request pesanan tidak rinci, seperti tambahan lauk, tingkat kepedasan, toping dan porsi.</a:t>
            </a:r>
            <a:endParaRPr/>
          </a:p>
        </p:txBody>
      </p:sp>
      <p:sp>
        <p:nvSpPr>
          <p:cNvPr id="189" name="Google Shape;189;p46"/>
          <p:cNvSpPr/>
          <p:nvPr/>
        </p:nvSpPr>
        <p:spPr>
          <a:xfrm>
            <a:off x="4230475" y="1602212"/>
            <a:ext cx="513300" cy="513300"/>
          </a:xfrm>
          <a:prstGeom prst="ellipse">
            <a:avLst/>
          </a:prstGeom>
          <a:solidFill>
            <a:srgbClr val="FF6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6"/>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46"/>
          <p:cNvSpPr txBox="1"/>
          <p:nvPr/>
        </p:nvSpPr>
        <p:spPr>
          <a:xfrm>
            <a:off x="517675" y="4342419"/>
            <a:ext cx="2186074" cy="397001"/>
          </a:xfrm>
          <a:prstGeom prst="rect">
            <a:avLst/>
          </a:prstGeom>
          <a:noFill/>
          <a:ln>
            <a:noFill/>
          </a:ln>
        </p:spPr>
        <p:txBody>
          <a:bodyPr anchorCtr="0" anchor="t" bIns="91425" lIns="0"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US" sz="1200" u="none" cap="none" strike="noStrike">
                <a:solidFill>
                  <a:srgbClr val="5F6368"/>
                </a:solidFill>
                <a:latin typeface="Open Sans"/>
                <a:ea typeface="Open Sans"/>
                <a:cs typeface="Open Sans"/>
                <a:sym typeface="Open Sans"/>
              </a:rPr>
              <a:t>Berikut </a:t>
            </a:r>
            <a:r>
              <a:rPr b="0" i="0" lang="en-US" sz="1200" u="sng" cap="none" strike="noStrike">
                <a:solidFill>
                  <a:schemeClr val="hlink"/>
                </a:solidFill>
                <a:latin typeface="Open Sans"/>
                <a:ea typeface="Open Sans"/>
                <a:cs typeface="Open Sans"/>
                <a:sym typeface="Open Sans"/>
                <a:hlinkClick r:id="rId3"/>
              </a:rPr>
              <a:t>link hasil survey form</a:t>
            </a:r>
            <a:endParaRPr b="0" i="0" sz="1200" u="none" cap="none" strike="noStrike">
              <a:solidFill>
                <a:srgbClr val="5F6368"/>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7"/>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User research: pain points</a:t>
            </a:r>
            <a:endParaRPr b="0" i="0" sz="2400" u="none" cap="none" strike="noStrike">
              <a:solidFill>
                <a:srgbClr val="5F6368"/>
              </a:solidFill>
              <a:latin typeface="Open Sans"/>
              <a:ea typeface="Open Sans"/>
              <a:cs typeface="Open Sans"/>
              <a:sym typeface="Open Sans"/>
            </a:endParaRPr>
          </a:p>
        </p:txBody>
      </p:sp>
      <p:sp>
        <p:nvSpPr>
          <p:cNvPr id="197" name="Google Shape;197;p47"/>
          <p:cNvSpPr txBox="1"/>
          <p:nvPr/>
        </p:nvSpPr>
        <p:spPr>
          <a:xfrm>
            <a:off x="307135" y="2008850"/>
            <a:ext cx="2141250" cy="507801"/>
          </a:xfrm>
          <a:prstGeom prst="rect">
            <a:avLst/>
          </a:prstGeom>
          <a:noFill/>
          <a:ln>
            <a:noFill/>
          </a:ln>
        </p:spPr>
        <p:txBody>
          <a:bodyPr anchorCtr="0" anchor="t" bIns="91425" lIns="0"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6600"/>
                </a:solidFill>
                <a:latin typeface="Open Sans SemiBold"/>
                <a:ea typeface="Open Sans SemiBold"/>
                <a:cs typeface="Open Sans SemiBold"/>
                <a:sym typeface="Open Sans SemiBold"/>
              </a:rPr>
              <a:t>Sulit Menemukan Fitur</a:t>
            </a:r>
            <a:endParaRPr b="0" i="0" sz="1400" u="none" cap="none" strike="noStrike">
              <a:solidFill>
                <a:srgbClr val="FF6600"/>
              </a:solidFill>
              <a:latin typeface="Open Sans SemiBold"/>
              <a:ea typeface="Open Sans SemiBold"/>
              <a:cs typeface="Open Sans SemiBold"/>
              <a:sym typeface="Open Sans SemiBold"/>
            </a:endParaRPr>
          </a:p>
        </p:txBody>
      </p:sp>
      <p:sp>
        <p:nvSpPr>
          <p:cNvPr id="198" name="Google Shape;198;p47"/>
          <p:cNvSpPr txBox="1"/>
          <p:nvPr/>
        </p:nvSpPr>
        <p:spPr>
          <a:xfrm>
            <a:off x="441475" y="2522475"/>
            <a:ext cx="1872600" cy="1671196"/>
          </a:xfrm>
          <a:prstGeom prst="rect">
            <a:avLst/>
          </a:prstGeom>
          <a:noFill/>
          <a:ln>
            <a:noFill/>
          </a:ln>
        </p:spPr>
        <p:txBody>
          <a:bodyPr anchorCtr="0" anchor="t" bIns="91425" lIns="0"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n-US" sz="1200" u="none" cap="none" strike="noStrike">
                <a:solidFill>
                  <a:srgbClr val="5F6368"/>
                </a:solidFill>
                <a:latin typeface="Open Sans"/>
                <a:ea typeface="Open Sans"/>
                <a:cs typeface="Open Sans"/>
                <a:sym typeface="Open Sans"/>
              </a:rPr>
              <a:t>Karena aplikasi yang digunakan adalah aplikasi belanja dan ojek online, user terkadang suit menemukan fitur pemesanan makanan di aplikasi tersebut</a:t>
            </a:r>
            <a:endParaRPr b="0" i="0" sz="1200" u="none" cap="none" strike="noStrike">
              <a:solidFill>
                <a:srgbClr val="000000"/>
              </a:solidFill>
              <a:latin typeface="Arial"/>
              <a:ea typeface="Arial"/>
              <a:cs typeface="Arial"/>
              <a:sym typeface="Arial"/>
            </a:endParaRPr>
          </a:p>
        </p:txBody>
      </p:sp>
      <p:sp>
        <p:nvSpPr>
          <p:cNvPr id="199" name="Google Shape;199;p47"/>
          <p:cNvSpPr txBox="1"/>
          <p:nvPr/>
        </p:nvSpPr>
        <p:spPr>
          <a:xfrm>
            <a:off x="2582713" y="2008850"/>
            <a:ext cx="1872600" cy="507801"/>
          </a:xfrm>
          <a:prstGeom prst="rect">
            <a:avLst/>
          </a:prstGeom>
          <a:noFill/>
          <a:ln>
            <a:noFill/>
          </a:ln>
        </p:spPr>
        <p:txBody>
          <a:bodyPr anchorCtr="0" anchor="t" bIns="91425" lIns="0"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6600"/>
                </a:solidFill>
                <a:latin typeface="Open Sans SemiBold"/>
                <a:ea typeface="Open Sans SemiBold"/>
                <a:cs typeface="Open Sans SemiBold"/>
                <a:sym typeface="Open Sans SemiBold"/>
              </a:rPr>
              <a:t>Kustomisasi</a:t>
            </a:r>
            <a:endParaRPr b="0" i="0" sz="1400" u="none" cap="none" strike="noStrike">
              <a:solidFill>
                <a:srgbClr val="FF6600"/>
              </a:solidFill>
              <a:latin typeface="Open Sans SemiBold"/>
              <a:ea typeface="Open Sans SemiBold"/>
              <a:cs typeface="Open Sans SemiBold"/>
              <a:sym typeface="Open Sans SemiBold"/>
            </a:endParaRPr>
          </a:p>
        </p:txBody>
      </p:sp>
      <p:sp>
        <p:nvSpPr>
          <p:cNvPr id="200" name="Google Shape;200;p47"/>
          <p:cNvSpPr txBox="1"/>
          <p:nvPr/>
        </p:nvSpPr>
        <p:spPr>
          <a:xfrm>
            <a:off x="2582725" y="2522475"/>
            <a:ext cx="1872600" cy="1034099"/>
          </a:xfrm>
          <a:prstGeom prst="rect">
            <a:avLst/>
          </a:prstGeom>
          <a:noFill/>
          <a:ln>
            <a:noFill/>
          </a:ln>
        </p:spPr>
        <p:txBody>
          <a:bodyPr anchorCtr="0" anchor="t" bIns="91425" lIns="0"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Karena menggunakan aplikasi umum, user tidak bisa melakukan kustomisasi rinci.</a:t>
            </a:r>
            <a:endParaRPr b="0" i="0" sz="1200" u="none" cap="none" strike="noStrike">
              <a:solidFill>
                <a:srgbClr val="5F6368"/>
              </a:solidFill>
              <a:latin typeface="Open Sans"/>
              <a:ea typeface="Open Sans"/>
              <a:cs typeface="Open Sans"/>
              <a:sym typeface="Open Sans"/>
            </a:endParaRPr>
          </a:p>
        </p:txBody>
      </p:sp>
      <p:sp>
        <p:nvSpPr>
          <p:cNvPr id="201" name="Google Shape;201;p47"/>
          <p:cNvSpPr txBox="1"/>
          <p:nvPr/>
        </p:nvSpPr>
        <p:spPr>
          <a:xfrm>
            <a:off x="4723969" y="2008850"/>
            <a:ext cx="1872600" cy="507801"/>
          </a:xfrm>
          <a:prstGeom prst="rect">
            <a:avLst/>
          </a:prstGeom>
          <a:noFill/>
          <a:ln>
            <a:noFill/>
          </a:ln>
        </p:spPr>
        <p:txBody>
          <a:bodyPr anchorCtr="0" anchor="t" bIns="91425" lIns="0"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6600"/>
                </a:solidFill>
                <a:latin typeface="Open Sans SemiBold"/>
                <a:ea typeface="Open Sans SemiBold"/>
                <a:cs typeface="Open Sans SemiBold"/>
                <a:sym typeface="Open Sans SemiBold"/>
              </a:rPr>
              <a:t>Iklan Pop Up</a:t>
            </a:r>
            <a:endParaRPr b="0" i="0" sz="1400" u="none" cap="none" strike="noStrike">
              <a:solidFill>
                <a:srgbClr val="FF6600"/>
              </a:solidFill>
              <a:latin typeface="Open Sans SemiBold"/>
              <a:ea typeface="Open Sans SemiBold"/>
              <a:cs typeface="Open Sans SemiBold"/>
              <a:sym typeface="Open Sans SemiBold"/>
            </a:endParaRPr>
          </a:p>
        </p:txBody>
      </p:sp>
      <p:sp>
        <p:nvSpPr>
          <p:cNvPr id="202" name="Google Shape;202;p47"/>
          <p:cNvSpPr txBox="1"/>
          <p:nvPr/>
        </p:nvSpPr>
        <p:spPr>
          <a:xfrm>
            <a:off x="4723969" y="2522475"/>
            <a:ext cx="1872600" cy="821733"/>
          </a:xfrm>
          <a:prstGeom prst="rect">
            <a:avLst/>
          </a:prstGeom>
          <a:noFill/>
          <a:ln>
            <a:noFill/>
          </a:ln>
        </p:spPr>
        <p:txBody>
          <a:bodyPr anchorCtr="0" anchor="t" bIns="91425" lIns="0"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User terganggu kerena iklan yang sering muncul di aplikasi</a:t>
            </a:r>
            <a:endParaRPr b="0" i="0" sz="1200" u="none" cap="none" strike="noStrike">
              <a:solidFill>
                <a:srgbClr val="5F6368"/>
              </a:solidFill>
              <a:latin typeface="Open Sans"/>
              <a:ea typeface="Open Sans"/>
              <a:cs typeface="Open Sans"/>
              <a:sym typeface="Open Sans"/>
            </a:endParaRPr>
          </a:p>
        </p:txBody>
      </p:sp>
      <p:sp>
        <p:nvSpPr>
          <p:cNvPr id="203" name="Google Shape;203;p47"/>
          <p:cNvSpPr txBox="1"/>
          <p:nvPr/>
        </p:nvSpPr>
        <p:spPr>
          <a:xfrm>
            <a:off x="6865219" y="2008850"/>
            <a:ext cx="1872600" cy="507801"/>
          </a:xfrm>
          <a:prstGeom prst="rect">
            <a:avLst/>
          </a:prstGeom>
          <a:noFill/>
          <a:ln>
            <a:noFill/>
          </a:ln>
        </p:spPr>
        <p:txBody>
          <a:bodyPr anchorCtr="0" anchor="t" bIns="91425" lIns="0"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0" i="0" lang="en-US" sz="1400" u="none" cap="none" strike="noStrike">
                <a:solidFill>
                  <a:srgbClr val="FF6600"/>
                </a:solidFill>
                <a:latin typeface="Open Sans SemiBold"/>
                <a:ea typeface="Open Sans SemiBold"/>
                <a:cs typeface="Open Sans SemiBold"/>
                <a:sym typeface="Open Sans SemiBold"/>
              </a:rPr>
              <a:t>Porsi</a:t>
            </a:r>
            <a:endParaRPr b="0" i="0" sz="1400" u="none" cap="none" strike="noStrike">
              <a:solidFill>
                <a:srgbClr val="FF6600"/>
              </a:solidFill>
              <a:latin typeface="Open Sans SemiBold"/>
              <a:ea typeface="Open Sans SemiBold"/>
              <a:cs typeface="Open Sans SemiBold"/>
              <a:sym typeface="Open Sans SemiBold"/>
            </a:endParaRPr>
          </a:p>
        </p:txBody>
      </p:sp>
      <p:sp>
        <p:nvSpPr>
          <p:cNvPr id="204" name="Google Shape;204;p47"/>
          <p:cNvSpPr txBox="1"/>
          <p:nvPr/>
        </p:nvSpPr>
        <p:spPr>
          <a:xfrm>
            <a:off x="6865219" y="2522475"/>
            <a:ext cx="1872600" cy="821733"/>
          </a:xfrm>
          <a:prstGeom prst="rect">
            <a:avLst/>
          </a:prstGeom>
          <a:noFill/>
          <a:ln>
            <a:noFill/>
          </a:ln>
        </p:spPr>
        <p:txBody>
          <a:bodyPr anchorCtr="0" anchor="t" bIns="91425" lIns="0"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200" u="none" cap="none" strike="noStrike">
                <a:solidFill>
                  <a:srgbClr val="5F6368"/>
                </a:solidFill>
                <a:latin typeface="Open Sans"/>
                <a:ea typeface="Open Sans"/>
                <a:cs typeface="Open Sans"/>
                <a:sym typeface="Open Sans"/>
              </a:rPr>
              <a:t>Aplikasi umum tidak menyediakan ukuran porsi</a:t>
            </a:r>
            <a:endParaRPr b="0" i="0" sz="1200" u="none" cap="none" strike="noStrike">
              <a:solidFill>
                <a:srgbClr val="5F6368"/>
              </a:solidFill>
              <a:latin typeface="Open Sans"/>
              <a:ea typeface="Open Sans"/>
              <a:cs typeface="Open Sans"/>
              <a:sym typeface="Open Sans"/>
            </a:endParaRPr>
          </a:p>
        </p:txBody>
      </p:sp>
      <p:sp>
        <p:nvSpPr>
          <p:cNvPr id="205" name="Google Shape;205;p47"/>
          <p:cNvSpPr/>
          <p:nvPr/>
        </p:nvSpPr>
        <p:spPr>
          <a:xfrm>
            <a:off x="1121125" y="1382121"/>
            <a:ext cx="513300" cy="513300"/>
          </a:xfrm>
          <a:prstGeom prst="ellipse">
            <a:avLst/>
          </a:prstGeom>
          <a:solidFill>
            <a:srgbClr val="FF66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1</a:t>
            </a:r>
            <a:endParaRPr b="0" i="0" sz="2200" u="none" cap="none" strike="noStrike">
              <a:solidFill>
                <a:srgbClr val="FFFFFF"/>
              </a:solidFill>
              <a:latin typeface="Arial"/>
              <a:ea typeface="Arial"/>
              <a:cs typeface="Arial"/>
              <a:sym typeface="Arial"/>
            </a:endParaRPr>
          </a:p>
        </p:txBody>
      </p:sp>
      <p:sp>
        <p:nvSpPr>
          <p:cNvPr id="206" name="Google Shape;206;p47"/>
          <p:cNvSpPr/>
          <p:nvPr/>
        </p:nvSpPr>
        <p:spPr>
          <a:xfrm>
            <a:off x="3262375" y="1382121"/>
            <a:ext cx="513300" cy="513300"/>
          </a:xfrm>
          <a:prstGeom prst="ellipse">
            <a:avLst/>
          </a:prstGeom>
          <a:solidFill>
            <a:srgbClr val="FF66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2</a:t>
            </a:r>
            <a:endParaRPr b="0" i="0" sz="2200" u="none" cap="none" strike="noStrike">
              <a:solidFill>
                <a:srgbClr val="FFFFFF"/>
              </a:solidFill>
              <a:latin typeface="Arial"/>
              <a:ea typeface="Arial"/>
              <a:cs typeface="Arial"/>
              <a:sym typeface="Arial"/>
            </a:endParaRPr>
          </a:p>
        </p:txBody>
      </p:sp>
      <p:sp>
        <p:nvSpPr>
          <p:cNvPr id="207" name="Google Shape;207;p47"/>
          <p:cNvSpPr/>
          <p:nvPr/>
        </p:nvSpPr>
        <p:spPr>
          <a:xfrm>
            <a:off x="5403625" y="1382121"/>
            <a:ext cx="513300" cy="513300"/>
          </a:xfrm>
          <a:prstGeom prst="ellipse">
            <a:avLst/>
          </a:prstGeom>
          <a:solidFill>
            <a:srgbClr val="FF66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3</a:t>
            </a:r>
            <a:endParaRPr b="0" i="0" sz="2200" u="none" cap="none" strike="noStrike">
              <a:solidFill>
                <a:srgbClr val="FFFFFF"/>
              </a:solidFill>
              <a:latin typeface="Arial"/>
              <a:ea typeface="Arial"/>
              <a:cs typeface="Arial"/>
              <a:sym typeface="Arial"/>
            </a:endParaRPr>
          </a:p>
        </p:txBody>
      </p:sp>
      <p:sp>
        <p:nvSpPr>
          <p:cNvPr id="208" name="Google Shape;208;p47"/>
          <p:cNvSpPr/>
          <p:nvPr/>
        </p:nvSpPr>
        <p:spPr>
          <a:xfrm>
            <a:off x="7544875" y="1382121"/>
            <a:ext cx="513300" cy="513300"/>
          </a:xfrm>
          <a:prstGeom prst="ellipse">
            <a:avLst/>
          </a:prstGeom>
          <a:solidFill>
            <a:srgbClr val="FF66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Arial"/>
                <a:ea typeface="Arial"/>
                <a:cs typeface="Arial"/>
                <a:sym typeface="Arial"/>
              </a:rPr>
              <a:t>4</a:t>
            </a:r>
            <a:endParaRPr b="0" i="0" sz="22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8"/>
          <p:cNvSpPr txBox="1"/>
          <p:nvPr/>
        </p:nvSpPr>
        <p:spPr>
          <a:xfrm>
            <a:off x="487982" y="9256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Persona: </a:t>
            </a:r>
            <a:r>
              <a:rPr b="1" i="0" lang="en-US" sz="2400" u="none" cap="none" strike="noStrike">
                <a:solidFill>
                  <a:srgbClr val="5F6368"/>
                </a:solidFill>
                <a:latin typeface="Open Sans"/>
                <a:ea typeface="Open Sans"/>
                <a:cs typeface="Open Sans"/>
                <a:sym typeface="Open Sans"/>
              </a:rPr>
              <a:t>Efwan Amar</a:t>
            </a:r>
            <a:endParaRPr b="1" i="0" sz="2400" u="none" cap="none" strike="noStrike">
              <a:solidFill>
                <a:srgbClr val="5F6368"/>
              </a:solidFill>
              <a:latin typeface="Open Sans"/>
              <a:ea typeface="Open Sans"/>
              <a:cs typeface="Open Sans"/>
              <a:sym typeface="Open Sans"/>
            </a:endParaRPr>
          </a:p>
        </p:txBody>
      </p:sp>
      <p:sp>
        <p:nvSpPr>
          <p:cNvPr id="214" name="Google Shape;214;p48"/>
          <p:cNvSpPr/>
          <p:nvPr/>
        </p:nvSpPr>
        <p:spPr>
          <a:xfrm>
            <a:off x="487982" y="653287"/>
            <a:ext cx="2675009" cy="2382807"/>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8"/>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900" u="none" cap="none" strike="noStrike">
                <a:solidFill>
                  <a:srgbClr val="8B5CF6"/>
                </a:solidFill>
                <a:latin typeface="Arial"/>
                <a:ea typeface="Arial"/>
                <a:cs typeface="Arial"/>
                <a:sym typeface="Arial"/>
              </a:rPr>
              <a:t>Efwan Amar</a:t>
            </a:r>
            <a:endParaRPr b="1" i="0" sz="1800" u="none" cap="none" strike="noStrike">
              <a:solidFill>
                <a:srgbClr val="8B5CF6"/>
              </a:solidFill>
              <a:latin typeface="Arial"/>
              <a:ea typeface="Arial"/>
              <a:cs typeface="Arial"/>
              <a:sym typeface="Arial"/>
            </a:endParaRPr>
          </a:p>
        </p:txBody>
      </p:sp>
      <p:sp>
        <p:nvSpPr>
          <p:cNvPr id="216" name="Google Shape;216;p48"/>
          <p:cNvSpPr txBox="1"/>
          <p:nvPr/>
        </p:nvSpPr>
        <p:spPr>
          <a:xfrm>
            <a:off x="191925" y="3614500"/>
            <a:ext cx="1633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Umur: </a:t>
            </a:r>
            <a:endParaRPr b="1"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Pendidikan: </a:t>
            </a:r>
            <a:endParaRPr b="1"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Domisili: </a:t>
            </a:r>
            <a:endParaRPr b="1"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Status Menikah: </a:t>
            </a:r>
            <a:endParaRPr b="1"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Pekerjaan:</a:t>
            </a:r>
            <a:endParaRPr b="1"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17" name="Google Shape;217;p48"/>
          <p:cNvSpPr txBox="1"/>
          <p:nvPr/>
        </p:nvSpPr>
        <p:spPr>
          <a:xfrm>
            <a:off x="1707850" y="3614500"/>
            <a:ext cx="18174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Teknik Informatika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Jakarta Barat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Belum menikah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Mahasiswa</a:t>
            </a:r>
            <a:endParaRPr b="0" i="0" sz="1400" u="none" cap="none" strike="noStrike">
              <a:solidFill>
                <a:srgbClr val="000000"/>
              </a:solidFill>
              <a:latin typeface="Arial"/>
              <a:ea typeface="Arial"/>
              <a:cs typeface="Arial"/>
              <a:sym typeface="Arial"/>
            </a:endParaRPr>
          </a:p>
        </p:txBody>
      </p:sp>
      <p:sp>
        <p:nvSpPr>
          <p:cNvPr id="218" name="Google Shape;218;p48"/>
          <p:cNvSpPr txBox="1"/>
          <p:nvPr/>
        </p:nvSpPr>
        <p:spPr>
          <a:xfrm>
            <a:off x="3651375" y="461325"/>
            <a:ext cx="50358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“Hemat waktu dan banyak promo,  yakali ga gaskeun” </a:t>
            </a:r>
            <a:endParaRPr b="0" i="1" sz="1800" u="none" cap="none" strike="noStrike">
              <a:solidFill>
                <a:srgbClr val="000000"/>
              </a:solidFill>
              <a:latin typeface="Arial"/>
              <a:ea typeface="Arial"/>
              <a:cs typeface="Arial"/>
              <a:sym typeface="Arial"/>
            </a:endParaRPr>
          </a:p>
        </p:txBody>
      </p:sp>
      <p:sp>
        <p:nvSpPr>
          <p:cNvPr id="219" name="Google Shape;219;p48"/>
          <p:cNvSpPr txBox="1"/>
          <p:nvPr/>
        </p:nvSpPr>
        <p:spPr>
          <a:xfrm>
            <a:off x="36513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10B981"/>
                </a:solidFill>
                <a:latin typeface="Arial"/>
                <a:ea typeface="Arial"/>
                <a:cs typeface="Arial"/>
                <a:sym typeface="Arial"/>
              </a:rPr>
              <a:t>Goals</a:t>
            </a: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Melakukan pemesanan dengan praktis dan bisa requset</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Menghemat waktu</a:t>
            </a:r>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Menggunakan promo</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8"/>
          <p:cNvSpPr txBox="1"/>
          <p:nvPr/>
        </p:nvSpPr>
        <p:spPr>
          <a:xfrm>
            <a:off x="6326475" y="1492000"/>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900" u="none" cap="none" strike="noStrike">
                <a:solidFill>
                  <a:srgbClr val="F43F5E"/>
                </a:solidFill>
                <a:latin typeface="Arial"/>
                <a:ea typeface="Arial"/>
                <a:cs typeface="Arial"/>
                <a:sym typeface="Arial"/>
              </a:rPr>
              <a:t>Frustrations</a:t>
            </a:r>
            <a:r>
              <a:rPr b="1" i="0" lang="en-US" sz="1800" u="none" cap="none" strike="noStrike">
                <a:solidFill>
                  <a:schemeClr val="dk1"/>
                </a:solidFill>
                <a:latin typeface="Arial"/>
                <a:ea typeface="Arial"/>
                <a:cs typeface="Arial"/>
                <a:sym typeface="Arial"/>
              </a:rPr>
              <a:t> </a:t>
            </a:r>
            <a:endParaRPr b="1" i="0" sz="18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Susah menemukan fitur pemesanan makanan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Susah mau request</a:t>
            </a:r>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Terlalu banyak iklan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Respon penjual yang lama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8"/>
          <p:cNvSpPr txBox="1"/>
          <p:nvPr/>
        </p:nvSpPr>
        <p:spPr>
          <a:xfrm>
            <a:off x="3651375" y="3547775"/>
            <a:ext cx="5197800" cy="1445706"/>
          </a:xfrm>
          <a:prstGeom prst="rect">
            <a:avLst/>
          </a:prstGeom>
          <a:noFill/>
          <a:ln cap="flat" cmpd="sng" w="28575">
            <a:solidFill>
              <a:srgbClr val="F59E0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000000"/>
                </a:solidFill>
                <a:latin typeface="Arial"/>
                <a:ea typeface="Arial"/>
                <a:cs typeface="Arial"/>
                <a:sym typeface="Arial"/>
              </a:rPr>
              <a:t>Efwan adalah seorang mahasiswa akhir yang  sedang sibuk dengan kegiatan perkuliahannya. Karena Efwan mahasiswa akhir,  tugas dan mgagang membuat dia gampang stress, oleh karena itu Efwan sering memesan nasi goreng agar mengembalikan mood dalam mengerjakan tugas, Efwan juga menggunakan voucher diskon agar lebih murah.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48"/>
          <p:cNvPicPr preferRelativeResize="0"/>
          <p:nvPr/>
        </p:nvPicPr>
        <p:blipFill rotWithShape="1">
          <a:blip r:embed="rId3">
            <a:alphaModFix/>
          </a:blip>
          <a:srcRect b="0" l="0" r="0" t="0"/>
          <a:stretch/>
        </p:blipFill>
        <p:spPr>
          <a:xfrm>
            <a:off x="487982" y="653287"/>
            <a:ext cx="2675009" cy="23828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9"/>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F6368"/>
                </a:solidFill>
                <a:latin typeface="Open Sans"/>
                <a:ea typeface="Open Sans"/>
                <a:cs typeface="Open Sans"/>
                <a:sym typeface="Open Sans"/>
              </a:rPr>
              <a:t>User Story: </a:t>
            </a:r>
            <a:r>
              <a:rPr b="1" i="0" lang="en-US" sz="2400" u="none" cap="none" strike="noStrike">
                <a:solidFill>
                  <a:srgbClr val="5F6368"/>
                </a:solidFill>
                <a:latin typeface="Open Sans"/>
                <a:ea typeface="Open Sans"/>
                <a:cs typeface="Open Sans"/>
                <a:sym typeface="Open Sans"/>
              </a:rPr>
              <a:t>Efwan Amir</a:t>
            </a:r>
            <a:endParaRPr b="0" i="0" sz="2400" u="none" cap="none" strike="noStrike">
              <a:solidFill>
                <a:srgbClr val="5F6368"/>
              </a:solidFill>
              <a:latin typeface="Open Sans"/>
              <a:ea typeface="Open Sans"/>
              <a:cs typeface="Open Sans"/>
              <a:sym typeface="Open Sans"/>
            </a:endParaRPr>
          </a:p>
        </p:txBody>
      </p:sp>
      <p:pic>
        <p:nvPicPr>
          <p:cNvPr id="228" name="Google Shape;228;p49"/>
          <p:cNvPicPr preferRelativeResize="0"/>
          <p:nvPr/>
        </p:nvPicPr>
        <p:blipFill rotWithShape="1">
          <a:blip r:embed="rId3">
            <a:alphaModFix/>
          </a:blip>
          <a:srcRect b="0" l="0" r="0" t="20637"/>
          <a:stretch/>
        </p:blipFill>
        <p:spPr>
          <a:xfrm>
            <a:off x="851404" y="1371601"/>
            <a:ext cx="7441192" cy="3028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